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424" r:id="rId5"/>
    <p:sldId id="385" r:id="rId6"/>
    <p:sldId id="384" r:id="rId7"/>
    <p:sldId id="386" r:id="rId8"/>
    <p:sldId id="388" r:id="rId9"/>
    <p:sldId id="389" r:id="rId10"/>
    <p:sldId id="397" r:id="rId11"/>
    <p:sldId id="347" r:id="rId12"/>
    <p:sldId id="423" r:id="rId13"/>
    <p:sldId id="403" r:id="rId14"/>
    <p:sldId id="348" r:id="rId15"/>
    <p:sldId id="351" r:id="rId16"/>
    <p:sldId id="396" r:id="rId17"/>
    <p:sldId id="398" r:id="rId18"/>
    <p:sldId id="404" r:id="rId19"/>
    <p:sldId id="405" r:id="rId20"/>
    <p:sldId id="406" r:id="rId21"/>
    <p:sldId id="354" r:id="rId22"/>
    <p:sldId id="419" r:id="rId23"/>
    <p:sldId id="399" r:id="rId24"/>
    <p:sldId id="415" r:id="rId25"/>
    <p:sldId id="422" r:id="rId26"/>
    <p:sldId id="366" r:id="rId27"/>
    <p:sldId id="416" r:id="rId28"/>
    <p:sldId id="355" r:id="rId29"/>
    <p:sldId id="356" r:id="rId30"/>
    <p:sldId id="363" r:id="rId31"/>
    <p:sldId id="361" r:id="rId32"/>
    <p:sldId id="357" r:id="rId33"/>
    <p:sldId id="358" r:id="rId34"/>
    <p:sldId id="364" r:id="rId35"/>
    <p:sldId id="365" r:id="rId36"/>
    <p:sldId id="368" r:id="rId37"/>
    <p:sldId id="371" r:id="rId38"/>
    <p:sldId id="376" r:id="rId39"/>
    <p:sldId id="369" r:id="rId40"/>
    <p:sldId id="372" r:id="rId41"/>
    <p:sldId id="400" r:id="rId42"/>
    <p:sldId id="409" r:id="rId43"/>
    <p:sldId id="407" r:id="rId44"/>
    <p:sldId id="411" r:id="rId45"/>
    <p:sldId id="412" r:id="rId46"/>
    <p:sldId id="410" r:id="rId47"/>
    <p:sldId id="34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C5045-1424-714D-AEA2-AAF579286461}" v="1" dt="2021-09-03T14:41:44.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1" autoAdjust="0"/>
    <p:restoredTop sz="94619" autoAdjust="0"/>
  </p:normalViewPr>
  <p:slideViewPr>
    <p:cSldViewPr snapToGrid="0">
      <p:cViewPr varScale="1">
        <p:scale>
          <a:sx n="110" d="100"/>
          <a:sy n="110" d="100"/>
        </p:scale>
        <p:origin x="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cka Gannon" userId="bff5e21a-74d9-479d-b068-40b0da54d177" providerId="ADAL" clId="{BDEC5045-1424-714D-AEA2-AAF579286461}"/>
    <pc:docChg chg="modSld">
      <pc:chgData name="Aricka Gannon" userId="bff5e21a-74d9-479d-b068-40b0da54d177" providerId="ADAL" clId="{BDEC5045-1424-714D-AEA2-AAF579286461}" dt="2021-09-03T14:41:44.373" v="0" actId="18331"/>
      <pc:docMkLst>
        <pc:docMk/>
      </pc:docMkLst>
      <pc:sldChg chg="setBg">
        <pc:chgData name="Aricka Gannon" userId="bff5e21a-74d9-479d-b068-40b0da54d177" providerId="ADAL" clId="{BDEC5045-1424-714D-AEA2-AAF579286461}" dt="2021-09-03T14:41:44.373" v="0" actId="18331"/>
        <pc:sldMkLst>
          <pc:docMk/>
          <pc:sldMk cId="0" sldId="3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389EF-147A-4E06-8ED5-0341B3DF435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DCE0274-DE96-49CB-8B41-3C69F604D0E6}">
      <dgm:prSet/>
      <dgm:spPr/>
      <dgm:t>
        <a:bodyPr/>
        <a:lstStyle/>
        <a:p>
          <a:r>
            <a:rPr lang="en-US" dirty="0"/>
            <a:t>KYR and Legal Screening presentation before release to sponsor</a:t>
          </a:r>
        </a:p>
      </dgm:t>
    </dgm:pt>
    <dgm:pt modelId="{E31B1689-9A15-4228-89BF-12A01593D9ED}" type="parTrans" cxnId="{7973D2A6-3176-42BD-B7DC-A8B171D86364}">
      <dgm:prSet/>
      <dgm:spPr/>
      <dgm:t>
        <a:bodyPr/>
        <a:lstStyle/>
        <a:p>
          <a:endParaRPr lang="en-US"/>
        </a:p>
      </dgm:t>
    </dgm:pt>
    <dgm:pt modelId="{5C88A277-9AE3-4FF0-8197-A2C0F745FB91}" type="sibTrans" cxnId="{7973D2A6-3176-42BD-B7DC-A8B171D86364}">
      <dgm:prSet/>
      <dgm:spPr/>
      <dgm:t>
        <a:bodyPr/>
        <a:lstStyle/>
        <a:p>
          <a:endParaRPr lang="en-US"/>
        </a:p>
      </dgm:t>
    </dgm:pt>
    <dgm:pt modelId="{91BBDC3E-6331-4965-B54D-C45502CDA21D}">
      <dgm:prSet/>
      <dgm:spPr/>
      <dgm:t>
        <a:bodyPr/>
        <a:lstStyle/>
        <a:p>
          <a:r>
            <a:rPr lang="en-US" dirty="0"/>
            <a:t>Representation if helpful during short-term</a:t>
          </a:r>
        </a:p>
      </dgm:t>
    </dgm:pt>
    <dgm:pt modelId="{152863D3-5ED3-4341-96BF-AEF61491F00E}" type="parTrans" cxnId="{37A8641A-E476-4201-8BB5-CF7B46F697FA}">
      <dgm:prSet/>
      <dgm:spPr/>
      <dgm:t>
        <a:bodyPr/>
        <a:lstStyle/>
        <a:p>
          <a:endParaRPr lang="en-US"/>
        </a:p>
      </dgm:t>
    </dgm:pt>
    <dgm:pt modelId="{DB3B77D9-FD07-43A8-9F8C-4F4CC945DA2A}" type="sibTrans" cxnId="{37A8641A-E476-4201-8BB5-CF7B46F697FA}">
      <dgm:prSet/>
      <dgm:spPr/>
      <dgm:t>
        <a:bodyPr/>
        <a:lstStyle/>
        <a:p>
          <a:endParaRPr lang="en-US"/>
        </a:p>
      </dgm:t>
    </dgm:pt>
    <dgm:pt modelId="{EA726209-1CFB-4E32-A661-6BFE0E5AFF81}">
      <dgm:prSet/>
      <dgm:spPr/>
      <dgm:t>
        <a:bodyPr/>
        <a:lstStyle/>
        <a:p>
          <a:r>
            <a:rPr lang="en-US" dirty="0"/>
            <a:t>Representation for all children in long-term foster care</a:t>
          </a:r>
        </a:p>
      </dgm:t>
    </dgm:pt>
    <dgm:pt modelId="{FBF83B23-231A-49E8-8C35-17B89FAC0297}" type="parTrans" cxnId="{69769466-828B-4D37-8F4C-A75CBCF41DCD}">
      <dgm:prSet/>
      <dgm:spPr/>
      <dgm:t>
        <a:bodyPr/>
        <a:lstStyle/>
        <a:p>
          <a:endParaRPr lang="en-US"/>
        </a:p>
      </dgm:t>
    </dgm:pt>
    <dgm:pt modelId="{33516B13-BE41-473D-9BD3-33028843A29B}" type="sibTrans" cxnId="{69769466-828B-4D37-8F4C-A75CBCF41DCD}">
      <dgm:prSet/>
      <dgm:spPr/>
      <dgm:t>
        <a:bodyPr/>
        <a:lstStyle/>
        <a:p>
          <a:endParaRPr lang="en-US"/>
        </a:p>
      </dgm:t>
    </dgm:pt>
    <dgm:pt modelId="{32459F13-7651-4ECB-B97B-C5DB98BE661D}">
      <dgm:prSet/>
      <dgm:spPr/>
      <dgm:t>
        <a:bodyPr/>
        <a:lstStyle/>
        <a:p>
          <a:r>
            <a:rPr lang="en-US" dirty="0"/>
            <a:t>Some representation for </a:t>
          </a:r>
          <a:r>
            <a:rPr lang="en-US" dirty="0" err="1"/>
            <a:t>Ucs</a:t>
          </a:r>
          <a:r>
            <a:rPr lang="en-US" dirty="0"/>
            <a:t> released to sponsors in Michigan</a:t>
          </a:r>
        </a:p>
      </dgm:t>
    </dgm:pt>
    <dgm:pt modelId="{250C09F2-6097-448F-98A3-65494049E549}" type="parTrans" cxnId="{A9D9A8C6-6647-4A25-B885-60C8A71F66A3}">
      <dgm:prSet/>
      <dgm:spPr/>
      <dgm:t>
        <a:bodyPr/>
        <a:lstStyle/>
        <a:p>
          <a:endParaRPr lang="en-US"/>
        </a:p>
      </dgm:t>
    </dgm:pt>
    <dgm:pt modelId="{0FEAA254-D270-4770-AED5-CC47CF6204B9}" type="sibTrans" cxnId="{A9D9A8C6-6647-4A25-B885-60C8A71F66A3}">
      <dgm:prSet/>
      <dgm:spPr/>
      <dgm:t>
        <a:bodyPr/>
        <a:lstStyle/>
        <a:p>
          <a:endParaRPr lang="en-US"/>
        </a:p>
      </dgm:t>
    </dgm:pt>
    <dgm:pt modelId="{7B4A8AF0-34F6-4F4A-A5C6-358AE87E74D5}" type="pres">
      <dgm:prSet presAssocID="{7CE389EF-147A-4E06-8ED5-0341B3DF4358}" presName="vert0" presStyleCnt="0">
        <dgm:presLayoutVars>
          <dgm:dir/>
          <dgm:animOne val="branch"/>
          <dgm:animLvl val="lvl"/>
        </dgm:presLayoutVars>
      </dgm:prSet>
      <dgm:spPr/>
    </dgm:pt>
    <dgm:pt modelId="{7DBDA0DE-EC4F-401D-936D-52968A2DFB86}" type="pres">
      <dgm:prSet presAssocID="{DDCE0274-DE96-49CB-8B41-3C69F604D0E6}" presName="thickLine" presStyleLbl="alignNode1" presStyleIdx="0" presStyleCnt="4"/>
      <dgm:spPr/>
    </dgm:pt>
    <dgm:pt modelId="{E5C2C6EB-53A0-4DEE-A80E-A98025CFBA1D}" type="pres">
      <dgm:prSet presAssocID="{DDCE0274-DE96-49CB-8B41-3C69F604D0E6}" presName="horz1" presStyleCnt="0"/>
      <dgm:spPr/>
    </dgm:pt>
    <dgm:pt modelId="{1A7085F0-431F-418F-A57D-488523F7DBFD}" type="pres">
      <dgm:prSet presAssocID="{DDCE0274-DE96-49CB-8B41-3C69F604D0E6}" presName="tx1" presStyleLbl="revTx" presStyleIdx="0" presStyleCnt="4"/>
      <dgm:spPr/>
    </dgm:pt>
    <dgm:pt modelId="{3C790E28-9E02-4E53-BB21-75EC4F44E8A3}" type="pres">
      <dgm:prSet presAssocID="{DDCE0274-DE96-49CB-8B41-3C69F604D0E6}" presName="vert1" presStyleCnt="0"/>
      <dgm:spPr/>
    </dgm:pt>
    <dgm:pt modelId="{18DC454D-801D-4BC3-901C-96D61D8A7432}" type="pres">
      <dgm:prSet presAssocID="{91BBDC3E-6331-4965-B54D-C45502CDA21D}" presName="thickLine" presStyleLbl="alignNode1" presStyleIdx="1" presStyleCnt="4"/>
      <dgm:spPr/>
    </dgm:pt>
    <dgm:pt modelId="{5645DB43-65C4-48F0-8B65-5C6B8A61A2DA}" type="pres">
      <dgm:prSet presAssocID="{91BBDC3E-6331-4965-B54D-C45502CDA21D}" presName="horz1" presStyleCnt="0"/>
      <dgm:spPr/>
    </dgm:pt>
    <dgm:pt modelId="{3534E6F7-3A0F-484A-B772-53DB1CF49D2B}" type="pres">
      <dgm:prSet presAssocID="{91BBDC3E-6331-4965-B54D-C45502CDA21D}" presName="tx1" presStyleLbl="revTx" presStyleIdx="1" presStyleCnt="4"/>
      <dgm:spPr/>
    </dgm:pt>
    <dgm:pt modelId="{E996E96A-22A6-421F-B6EC-BAEE4F5351D8}" type="pres">
      <dgm:prSet presAssocID="{91BBDC3E-6331-4965-B54D-C45502CDA21D}" presName="vert1" presStyleCnt="0"/>
      <dgm:spPr/>
    </dgm:pt>
    <dgm:pt modelId="{31441055-8243-4378-A2E9-0D6B6ACA67F4}" type="pres">
      <dgm:prSet presAssocID="{EA726209-1CFB-4E32-A661-6BFE0E5AFF81}" presName="thickLine" presStyleLbl="alignNode1" presStyleIdx="2" presStyleCnt="4"/>
      <dgm:spPr/>
    </dgm:pt>
    <dgm:pt modelId="{408848F5-2483-4134-BE42-517D056BA07A}" type="pres">
      <dgm:prSet presAssocID="{EA726209-1CFB-4E32-A661-6BFE0E5AFF81}" presName="horz1" presStyleCnt="0"/>
      <dgm:spPr/>
    </dgm:pt>
    <dgm:pt modelId="{D75E4153-89B4-4929-9960-FB3A1470F48B}" type="pres">
      <dgm:prSet presAssocID="{EA726209-1CFB-4E32-A661-6BFE0E5AFF81}" presName="tx1" presStyleLbl="revTx" presStyleIdx="2" presStyleCnt="4"/>
      <dgm:spPr/>
    </dgm:pt>
    <dgm:pt modelId="{2942DDF3-C3F8-4D07-9498-7651048F9893}" type="pres">
      <dgm:prSet presAssocID="{EA726209-1CFB-4E32-A661-6BFE0E5AFF81}" presName="vert1" presStyleCnt="0"/>
      <dgm:spPr/>
    </dgm:pt>
    <dgm:pt modelId="{43A08A2D-7DE6-484B-AFA4-832A8D02A44A}" type="pres">
      <dgm:prSet presAssocID="{32459F13-7651-4ECB-B97B-C5DB98BE661D}" presName="thickLine" presStyleLbl="alignNode1" presStyleIdx="3" presStyleCnt="4"/>
      <dgm:spPr/>
    </dgm:pt>
    <dgm:pt modelId="{10AA87C2-DB62-42E1-BED4-0E7D61FDF835}" type="pres">
      <dgm:prSet presAssocID="{32459F13-7651-4ECB-B97B-C5DB98BE661D}" presName="horz1" presStyleCnt="0"/>
      <dgm:spPr/>
    </dgm:pt>
    <dgm:pt modelId="{33261E4E-1D76-4220-9652-766C45AFA608}" type="pres">
      <dgm:prSet presAssocID="{32459F13-7651-4ECB-B97B-C5DB98BE661D}" presName="tx1" presStyleLbl="revTx" presStyleIdx="3" presStyleCnt="4"/>
      <dgm:spPr/>
    </dgm:pt>
    <dgm:pt modelId="{08F75286-D470-47F9-B3E3-C316D7AD8D61}" type="pres">
      <dgm:prSet presAssocID="{32459F13-7651-4ECB-B97B-C5DB98BE661D}" presName="vert1" presStyleCnt="0"/>
      <dgm:spPr/>
    </dgm:pt>
  </dgm:ptLst>
  <dgm:cxnLst>
    <dgm:cxn modelId="{37A8641A-E476-4201-8BB5-CF7B46F697FA}" srcId="{7CE389EF-147A-4E06-8ED5-0341B3DF4358}" destId="{91BBDC3E-6331-4965-B54D-C45502CDA21D}" srcOrd="1" destOrd="0" parTransId="{152863D3-5ED3-4341-96BF-AEF61491F00E}" sibTransId="{DB3B77D9-FD07-43A8-9F8C-4F4CC945DA2A}"/>
    <dgm:cxn modelId="{69769466-828B-4D37-8F4C-A75CBCF41DCD}" srcId="{7CE389EF-147A-4E06-8ED5-0341B3DF4358}" destId="{EA726209-1CFB-4E32-A661-6BFE0E5AFF81}" srcOrd="2" destOrd="0" parTransId="{FBF83B23-231A-49E8-8C35-17B89FAC0297}" sibTransId="{33516B13-BE41-473D-9BD3-33028843A29B}"/>
    <dgm:cxn modelId="{B87CCB8F-B823-4312-B0E4-F3DF27C131AB}" type="presOf" srcId="{91BBDC3E-6331-4965-B54D-C45502CDA21D}" destId="{3534E6F7-3A0F-484A-B772-53DB1CF49D2B}" srcOrd="0" destOrd="0" presId="urn:microsoft.com/office/officeart/2008/layout/LinedList"/>
    <dgm:cxn modelId="{47B02B9D-A134-495B-A69E-F8ADE5853674}" type="presOf" srcId="{32459F13-7651-4ECB-B97B-C5DB98BE661D}" destId="{33261E4E-1D76-4220-9652-766C45AFA608}" srcOrd="0" destOrd="0" presId="urn:microsoft.com/office/officeart/2008/layout/LinedList"/>
    <dgm:cxn modelId="{909415A1-9873-4066-9589-106D8E4F7558}" type="presOf" srcId="{DDCE0274-DE96-49CB-8B41-3C69F604D0E6}" destId="{1A7085F0-431F-418F-A57D-488523F7DBFD}" srcOrd="0" destOrd="0" presId="urn:microsoft.com/office/officeart/2008/layout/LinedList"/>
    <dgm:cxn modelId="{7973D2A6-3176-42BD-B7DC-A8B171D86364}" srcId="{7CE389EF-147A-4E06-8ED5-0341B3DF4358}" destId="{DDCE0274-DE96-49CB-8B41-3C69F604D0E6}" srcOrd="0" destOrd="0" parTransId="{E31B1689-9A15-4228-89BF-12A01593D9ED}" sibTransId="{5C88A277-9AE3-4FF0-8197-A2C0F745FB91}"/>
    <dgm:cxn modelId="{A9D9A8C6-6647-4A25-B885-60C8A71F66A3}" srcId="{7CE389EF-147A-4E06-8ED5-0341B3DF4358}" destId="{32459F13-7651-4ECB-B97B-C5DB98BE661D}" srcOrd="3" destOrd="0" parTransId="{250C09F2-6097-448F-98A3-65494049E549}" sibTransId="{0FEAA254-D270-4770-AED5-CC47CF6204B9}"/>
    <dgm:cxn modelId="{9446FBFA-35A3-4630-A441-82BC8BBE7B0D}" type="presOf" srcId="{7CE389EF-147A-4E06-8ED5-0341B3DF4358}" destId="{7B4A8AF0-34F6-4F4A-A5C6-358AE87E74D5}" srcOrd="0" destOrd="0" presId="urn:microsoft.com/office/officeart/2008/layout/LinedList"/>
    <dgm:cxn modelId="{BFBC2DFF-09BA-4D8B-999C-02FE0C1C479B}" type="presOf" srcId="{EA726209-1CFB-4E32-A661-6BFE0E5AFF81}" destId="{D75E4153-89B4-4929-9960-FB3A1470F48B}" srcOrd="0" destOrd="0" presId="urn:microsoft.com/office/officeart/2008/layout/LinedList"/>
    <dgm:cxn modelId="{37D21216-E694-431A-BD5F-B4BA24FB2CE5}" type="presParOf" srcId="{7B4A8AF0-34F6-4F4A-A5C6-358AE87E74D5}" destId="{7DBDA0DE-EC4F-401D-936D-52968A2DFB86}" srcOrd="0" destOrd="0" presId="urn:microsoft.com/office/officeart/2008/layout/LinedList"/>
    <dgm:cxn modelId="{565427AF-72EC-4481-8837-94D905C45DED}" type="presParOf" srcId="{7B4A8AF0-34F6-4F4A-A5C6-358AE87E74D5}" destId="{E5C2C6EB-53A0-4DEE-A80E-A98025CFBA1D}" srcOrd="1" destOrd="0" presId="urn:microsoft.com/office/officeart/2008/layout/LinedList"/>
    <dgm:cxn modelId="{B5DFD0DD-65B5-4DB0-A7A2-FBF1FE8FD736}" type="presParOf" srcId="{E5C2C6EB-53A0-4DEE-A80E-A98025CFBA1D}" destId="{1A7085F0-431F-418F-A57D-488523F7DBFD}" srcOrd="0" destOrd="0" presId="urn:microsoft.com/office/officeart/2008/layout/LinedList"/>
    <dgm:cxn modelId="{85EF8AFB-91A0-452D-A3A4-9F24C3E227D5}" type="presParOf" srcId="{E5C2C6EB-53A0-4DEE-A80E-A98025CFBA1D}" destId="{3C790E28-9E02-4E53-BB21-75EC4F44E8A3}" srcOrd="1" destOrd="0" presId="urn:microsoft.com/office/officeart/2008/layout/LinedList"/>
    <dgm:cxn modelId="{50B02E4F-AEA3-4079-88E1-594F9C8574A6}" type="presParOf" srcId="{7B4A8AF0-34F6-4F4A-A5C6-358AE87E74D5}" destId="{18DC454D-801D-4BC3-901C-96D61D8A7432}" srcOrd="2" destOrd="0" presId="urn:microsoft.com/office/officeart/2008/layout/LinedList"/>
    <dgm:cxn modelId="{768850B7-D32F-4508-B380-E5F137D64CDA}" type="presParOf" srcId="{7B4A8AF0-34F6-4F4A-A5C6-358AE87E74D5}" destId="{5645DB43-65C4-48F0-8B65-5C6B8A61A2DA}" srcOrd="3" destOrd="0" presId="urn:microsoft.com/office/officeart/2008/layout/LinedList"/>
    <dgm:cxn modelId="{A25AD98A-2F88-4869-8F93-A066B7512472}" type="presParOf" srcId="{5645DB43-65C4-48F0-8B65-5C6B8A61A2DA}" destId="{3534E6F7-3A0F-484A-B772-53DB1CF49D2B}" srcOrd="0" destOrd="0" presId="urn:microsoft.com/office/officeart/2008/layout/LinedList"/>
    <dgm:cxn modelId="{55DBF6AE-435C-4101-8B4F-9FCCD9724E79}" type="presParOf" srcId="{5645DB43-65C4-48F0-8B65-5C6B8A61A2DA}" destId="{E996E96A-22A6-421F-B6EC-BAEE4F5351D8}" srcOrd="1" destOrd="0" presId="urn:microsoft.com/office/officeart/2008/layout/LinedList"/>
    <dgm:cxn modelId="{28D65F37-F09C-47F0-8856-14E27C0A0743}" type="presParOf" srcId="{7B4A8AF0-34F6-4F4A-A5C6-358AE87E74D5}" destId="{31441055-8243-4378-A2E9-0D6B6ACA67F4}" srcOrd="4" destOrd="0" presId="urn:microsoft.com/office/officeart/2008/layout/LinedList"/>
    <dgm:cxn modelId="{475C1A7E-EFAF-4399-8683-C8FB66D8C5A8}" type="presParOf" srcId="{7B4A8AF0-34F6-4F4A-A5C6-358AE87E74D5}" destId="{408848F5-2483-4134-BE42-517D056BA07A}" srcOrd="5" destOrd="0" presId="urn:microsoft.com/office/officeart/2008/layout/LinedList"/>
    <dgm:cxn modelId="{77453501-AB6C-48DA-9EC7-C0DD0F7BA6CF}" type="presParOf" srcId="{408848F5-2483-4134-BE42-517D056BA07A}" destId="{D75E4153-89B4-4929-9960-FB3A1470F48B}" srcOrd="0" destOrd="0" presId="urn:microsoft.com/office/officeart/2008/layout/LinedList"/>
    <dgm:cxn modelId="{69204C37-4048-4F53-8354-0CD3EDABE9FB}" type="presParOf" srcId="{408848F5-2483-4134-BE42-517D056BA07A}" destId="{2942DDF3-C3F8-4D07-9498-7651048F9893}" srcOrd="1" destOrd="0" presId="urn:microsoft.com/office/officeart/2008/layout/LinedList"/>
    <dgm:cxn modelId="{0D14F625-237A-41FA-99E1-13FCACD1C64A}" type="presParOf" srcId="{7B4A8AF0-34F6-4F4A-A5C6-358AE87E74D5}" destId="{43A08A2D-7DE6-484B-AFA4-832A8D02A44A}" srcOrd="6" destOrd="0" presId="urn:microsoft.com/office/officeart/2008/layout/LinedList"/>
    <dgm:cxn modelId="{AFBE342C-0A1E-4E97-83AD-E60718E68DDC}" type="presParOf" srcId="{7B4A8AF0-34F6-4F4A-A5C6-358AE87E74D5}" destId="{10AA87C2-DB62-42E1-BED4-0E7D61FDF835}" srcOrd="7" destOrd="0" presId="urn:microsoft.com/office/officeart/2008/layout/LinedList"/>
    <dgm:cxn modelId="{7AD2CF8B-56AE-4AFE-8065-BC0007FEEAC1}" type="presParOf" srcId="{10AA87C2-DB62-42E1-BED4-0E7D61FDF835}" destId="{33261E4E-1D76-4220-9652-766C45AFA608}" srcOrd="0" destOrd="0" presId="urn:microsoft.com/office/officeart/2008/layout/LinedList"/>
    <dgm:cxn modelId="{0AC4A5A8-BBEE-4C63-A204-9DCAFE847285}" type="presParOf" srcId="{10AA87C2-DB62-42E1-BED4-0E7D61FDF835}" destId="{08F75286-D470-47F9-B3E3-C316D7AD8D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69555-717C-42E4-A85C-1BB621D7F5CD}"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495D18C9-5B45-453F-A8C4-EC389E82298D}">
      <dgm:prSet/>
      <dgm:spPr/>
      <dgm:t>
        <a:bodyPr/>
        <a:lstStyle/>
        <a:p>
          <a:r>
            <a:rPr lang="en-US"/>
            <a:t>Completed by attorney</a:t>
          </a:r>
        </a:p>
      </dgm:t>
    </dgm:pt>
    <dgm:pt modelId="{5FB850E1-0E87-42C3-8561-615CC5543375}" type="parTrans" cxnId="{F3DD980E-8AE6-446E-852F-38B9C8D1FB81}">
      <dgm:prSet/>
      <dgm:spPr/>
      <dgm:t>
        <a:bodyPr/>
        <a:lstStyle/>
        <a:p>
          <a:endParaRPr lang="en-US"/>
        </a:p>
      </dgm:t>
    </dgm:pt>
    <dgm:pt modelId="{252F354A-51EF-4CA9-94D0-EEA6A04BF273}" type="sibTrans" cxnId="{F3DD980E-8AE6-446E-852F-38B9C8D1FB81}">
      <dgm:prSet/>
      <dgm:spPr/>
      <dgm:t>
        <a:bodyPr/>
        <a:lstStyle/>
        <a:p>
          <a:endParaRPr lang="en-US"/>
        </a:p>
      </dgm:t>
    </dgm:pt>
    <dgm:pt modelId="{79860183-9D88-4DEA-90C1-CE632EE10F13}">
      <dgm:prSet/>
      <dgm:spPr/>
      <dgm:t>
        <a:bodyPr/>
        <a:lstStyle/>
        <a:p>
          <a:r>
            <a:rPr lang="en-US"/>
            <a:t>Submitted with orders from state court and other evidence</a:t>
          </a:r>
        </a:p>
      </dgm:t>
    </dgm:pt>
    <dgm:pt modelId="{1AEBEE40-9325-44A6-9594-895D09DD0B73}" type="parTrans" cxnId="{31F22CB6-C161-4B5D-91AC-662ABB428E7B}">
      <dgm:prSet/>
      <dgm:spPr/>
      <dgm:t>
        <a:bodyPr/>
        <a:lstStyle/>
        <a:p>
          <a:endParaRPr lang="en-US"/>
        </a:p>
      </dgm:t>
    </dgm:pt>
    <dgm:pt modelId="{62694701-49CB-45DA-B6D5-99B8B9DD440C}" type="sibTrans" cxnId="{31F22CB6-C161-4B5D-91AC-662ABB428E7B}">
      <dgm:prSet/>
      <dgm:spPr/>
      <dgm:t>
        <a:bodyPr/>
        <a:lstStyle/>
        <a:p>
          <a:endParaRPr lang="en-US"/>
        </a:p>
      </dgm:t>
    </dgm:pt>
    <dgm:pt modelId="{D11C7A3B-9542-4860-B806-2CE463BD3C50}">
      <dgm:prSet/>
      <dgm:spPr/>
      <dgm:t>
        <a:bodyPr/>
        <a:lstStyle/>
        <a:p>
          <a:r>
            <a:rPr lang="en-US"/>
            <a:t>Processing time ranges from 13-18 months</a:t>
          </a:r>
        </a:p>
      </dgm:t>
    </dgm:pt>
    <dgm:pt modelId="{7CDBCAFF-641B-4DE6-9CE5-5DFA012699EB}" type="parTrans" cxnId="{CAC382F9-3ABD-4BD5-A2F1-3E7D26684458}">
      <dgm:prSet/>
      <dgm:spPr/>
      <dgm:t>
        <a:bodyPr/>
        <a:lstStyle/>
        <a:p>
          <a:endParaRPr lang="en-US"/>
        </a:p>
      </dgm:t>
    </dgm:pt>
    <dgm:pt modelId="{2D12BCD9-5E6F-4698-80DC-A01E138CB1FD}" type="sibTrans" cxnId="{CAC382F9-3ABD-4BD5-A2F1-3E7D26684458}">
      <dgm:prSet/>
      <dgm:spPr/>
      <dgm:t>
        <a:bodyPr/>
        <a:lstStyle/>
        <a:p>
          <a:endParaRPr lang="en-US"/>
        </a:p>
      </dgm:t>
    </dgm:pt>
    <dgm:pt modelId="{D1C8F7D8-E355-40CA-9452-762AD35C3B37}">
      <dgm:prSet/>
      <dgm:spPr/>
      <dgm:t>
        <a:bodyPr/>
        <a:lstStyle/>
        <a:p>
          <a:r>
            <a:rPr lang="en-US"/>
            <a:t>Sometimes possible to expedite to avoid aging out</a:t>
          </a:r>
        </a:p>
      </dgm:t>
    </dgm:pt>
    <dgm:pt modelId="{5C9468B9-BAAC-4171-A68A-752F3566252E}" type="parTrans" cxnId="{92FD7BBB-16AF-4A77-83FA-9AC50779278F}">
      <dgm:prSet/>
      <dgm:spPr/>
      <dgm:t>
        <a:bodyPr/>
        <a:lstStyle/>
        <a:p>
          <a:endParaRPr lang="en-US"/>
        </a:p>
      </dgm:t>
    </dgm:pt>
    <dgm:pt modelId="{1C0CC3B9-E7A5-409C-AD1F-7D95E422FFF5}" type="sibTrans" cxnId="{92FD7BBB-16AF-4A77-83FA-9AC50779278F}">
      <dgm:prSet/>
      <dgm:spPr/>
      <dgm:t>
        <a:bodyPr/>
        <a:lstStyle/>
        <a:p>
          <a:endParaRPr lang="en-US"/>
        </a:p>
      </dgm:t>
    </dgm:pt>
    <dgm:pt modelId="{4C38AAAC-0719-44AA-A083-524F31B55ED7}" type="pres">
      <dgm:prSet presAssocID="{EDE69555-717C-42E4-A85C-1BB621D7F5CD}" presName="matrix" presStyleCnt="0">
        <dgm:presLayoutVars>
          <dgm:chMax val="1"/>
          <dgm:dir/>
          <dgm:resizeHandles val="exact"/>
        </dgm:presLayoutVars>
      </dgm:prSet>
      <dgm:spPr/>
    </dgm:pt>
    <dgm:pt modelId="{8B43E50A-DD26-4D6C-92C6-5A3E3C383675}" type="pres">
      <dgm:prSet presAssocID="{EDE69555-717C-42E4-A85C-1BB621D7F5CD}" presName="diamond" presStyleLbl="bgShp" presStyleIdx="0" presStyleCnt="1"/>
      <dgm:spPr/>
    </dgm:pt>
    <dgm:pt modelId="{F83B9DBD-E8C2-4C84-BEFC-298BCAE4E5D6}" type="pres">
      <dgm:prSet presAssocID="{EDE69555-717C-42E4-A85C-1BB621D7F5CD}" presName="quad1" presStyleLbl="node1" presStyleIdx="0" presStyleCnt="4">
        <dgm:presLayoutVars>
          <dgm:chMax val="0"/>
          <dgm:chPref val="0"/>
          <dgm:bulletEnabled val="1"/>
        </dgm:presLayoutVars>
      </dgm:prSet>
      <dgm:spPr/>
    </dgm:pt>
    <dgm:pt modelId="{6B2ACEE3-2E2A-426D-B823-AB770A8891CC}" type="pres">
      <dgm:prSet presAssocID="{EDE69555-717C-42E4-A85C-1BB621D7F5CD}" presName="quad2" presStyleLbl="node1" presStyleIdx="1" presStyleCnt="4">
        <dgm:presLayoutVars>
          <dgm:chMax val="0"/>
          <dgm:chPref val="0"/>
          <dgm:bulletEnabled val="1"/>
        </dgm:presLayoutVars>
      </dgm:prSet>
      <dgm:spPr/>
    </dgm:pt>
    <dgm:pt modelId="{8B623A24-55F9-4D71-9B36-E13B03DFF9FD}" type="pres">
      <dgm:prSet presAssocID="{EDE69555-717C-42E4-A85C-1BB621D7F5CD}" presName="quad3" presStyleLbl="node1" presStyleIdx="2" presStyleCnt="4" custLinFactNeighborX="-1827">
        <dgm:presLayoutVars>
          <dgm:chMax val="0"/>
          <dgm:chPref val="0"/>
          <dgm:bulletEnabled val="1"/>
        </dgm:presLayoutVars>
      </dgm:prSet>
      <dgm:spPr/>
    </dgm:pt>
    <dgm:pt modelId="{A47C5A98-AFAD-4717-B0E3-EE4A097A841F}" type="pres">
      <dgm:prSet presAssocID="{EDE69555-717C-42E4-A85C-1BB621D7F5CD}" presName="quad4" presStyleLbl="node1" presStyleIdx="3" presStyleCnt="4">
        <dgm:presLayoutVars>
          <dgm:chMax val="0"/>
          <dgm:chPref val="0"/>
          <dgm:bulletEnabled val="1"/>
        </dgm:presLayoutVars>
      </dgm:prSet>
      <dgm:spPr/>
    </dgm:pt>
  </dgm:ptLst>
  <dgm:cxnLst>
    <dgm:cxn modelId="{F3DD980E-8AE6-446E-852F-38B9C8D1FB81}" srcId="{EDE69555-717C-42E4-A85C-1BB621D7F5CD}" destId="{495D18C9-5B45-453F-A8C4-EC389E82298D}" srcOrd="0" destOrd="0" parTransId="{5FB850E1-0E87-42C3-8561-615CC5543375}" sibTransId="{252F354A-51EF-4CA9-94D0-EEA6A04BF273}"/>
    <dgm:cxn modelId="{70AC2214-ED83-469D-A4E6-288968AF0585}" type="presOf" srcId="{D1C8F7D8-E355-40CA-9452-762AD35C3B37}" destId="{A47C5A98-AFAD-4717-B0E3-EE4A097A841F}" srcOrd="0" destOrd="0" presId="urn:microsoft.com/office/officeart/2005/8/layout/matrix3"/>
    <dgm:cxn modelId="{3980FA4E-BD90-41EB-8C5C-E3CC851349CB}" type="presOf" srcId="{EDE69555-717C-42E4-A85C-1BB621D7F5CD}" destId="{4C38AAAC-0719-44AA-A083-524F31B55ED7}" srcOrd="0" destOrd="0" presId="urn:microsoft.com/office/officeart/2005/8/layout/matrix3"/>
    <dgm:cxn modelId="{0C669660-B23F-4CEE-8782-47B23FC715E7}" type="presOf" srcId="{D11C7A3B-9542-4860-B806-2CE463BD3C50}" destId="{8B623A24-55F9-4D71-9B36-E13B03DFF9FD}" srcOrd="0" destOrd="0" presId="urn:microsoft.com/office/officeart/2005/8/layout/matrix3"/>
    <dgm:cxn modelId="{D4E8C46E-4730-4B1C-8C82-DABE5BA45555}" type="presOf" srcId="{79860183-9D88-4DEA-90C1-CE632EE10F13}" destId="{6B2ACEE3-2E2A-426D-B823-AB770A8891CC}" srcOrd="0" destOrd="0" presId="urn:microsoft.com/office/officeart/2005/8/layout/matrix3"/>
    <dgm:cxn modelId="{986ED575-5863-4EB8-9831-3C4732EBF2BF}" type="presOf" srcId="{495D18C9-5B45-453F-A8C4-EC389E82298D}" destId="{F83B9DBD-E8C2-4C84-BEFC-298BCAE4E5D6}" srcOrd="0" destOrd="0" presId="urn:microsoft.com/office/officeart/2005/8/layout/matrix3"/>
    <dgm:cxn modelId="{31F22CB6-C161-4B5D-91AC-662ABB428E7B}" srcId="{EDE69555-717C-42E4-A85C-1BB621D7F5CD}" destId="{79860183-9D88-4DEA-90C1-CE632EE10F13}" srcOrd="1" destOrd="0" parTransId="{1AEBEE40-9325-44A6-9594-895D09DD0B73}" sibTransId="{62694701-49CB-45DA-B6D5-99B8B9DD440C}"/>
    <dgm:cxn modelId="{92FD7BBB-16AF-4A77-83FA-9AC50779278F}" srcId="{EDE69555-717C-42E4-A85C-1BB621D7F5CD}" destId="{D1C8F7D8-E355-40CA-9452-762AD35C3B37}" srcOrd="3" destOrd="0" parTransId="{5C9468B9-BAAC-4171-A68A-752F3566252E}" sibTransId="{1C0CC3B9-E7A5-409C-AD1F-7D95E422FFF5}"/>
    <dgm:cxn modelId="{CAC382F9-3ABD-4BD5-A2F1-3E7D26684458}" srcId="{EDE69555-717C-42E4-A85C-1BB621D7F5CD}" destId="{D11C7A3B-9542-4860-B806-2CE463BD3C50}" srcOrd="2" destOrd="0" parTransId="{7CDBCAFF-641B-4DE6-9CE5-5DFA012699EB}" sibTransId="{2D12BCD9-5E6F-4698-80DC-A01E138CB1FD}"/>
    <dgm:cxn modelId="{564FF70E-8652-4245-974B-99084BCBF9E7}" type="presParOf" srcId="{4C38AAAC-0719-44AA-A083-524F31B55ED7}" destId="{8B43E50A-DD26-4D6C-92C6-5A3E3C383675}" srcOrd="0" destOrd="0" presId="urn:microsoft.com/office/officeart/2005/8/layout/matrix3"/>
    <dgm:cxn modelId="{D65BE3B4-85FF-456E-9E1C-A7070A44E661}" type="presParOf" srcId="{4C38AAAC-0719-44AA-A083-524F31B55ED7}" destId="{F83B9DBD-E8C2-4C84-BEFC-298BCAE4E5D6}" srcOrd="1" destOrd="0" presId="urn:microsoft.com/office/officeart/2005/8/layout/matrix3"/>
    <dgm:cxn modelId="{91AD79D9-7AEC-4D10-AF9A-EBCF623B0F1C}" type="presParOf" srcId="{4C38AAAC-0719-44AA-A083-524F31B55ED7}" destId="{6B2ACEE3-2E2A-426D-B823-AB770A8891CC}" srcOrd="2" destOrd="0" presId="urn:microsoft.com/office/officeart/2005/8/layout/matrix3"/>
    <dgm:cxn modelId="{E2129D21-D710-41B3-B508-73924238E136}" type="presParOf" srcId="{4C38AAAC-0719-44AA-A083-524F31B55ED7}" destId="{8B623A24-55F9-4D71-9B36-E13B03DFF9FD}" srcOrd="3" destOrd="0" presId="urn:microsoft.com/office/officeart/2005/8/layout/matrix3"/>
    <dgm:cxn modelId="{9701E5FE-C99A-481A-8005-D5AA0E0E1117}" type="presParOf" srcId="{4C38AAAC-0719-44AA-A083-524F31B55ED7}" destId="{A47C5A98-AFAD-4717-B0E3-EE4A097A84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A0DE-EC4F-401D-936D-52968A2DFB86}">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085F0-431F-418F-A57D-488523F7DBFD}">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KYR and Legal Screening presentation before release to sponsor</a:t>
          </a:r>
        </a:p>
      </dsp:txBody>
      <dsp:txXfrm>
        <a:off x="0" y="0"/>
        <a:ext cx="5906181" cy="1307679"/>
      </dsp:txXfrm>
    </dsp:sp>
    <dsp:sp modelId="{18DC454D-801D-4BC3-901C-96D61D8A7432}">
      <dsp:nvSpPr>
        <dsp:cNvPr id="0" name=""/>
        <dsp:cNvSpPr/>
      </dsp:nvSpPr>
      <dsp:spPr>
        <a:xfrm>
          <a:off x="0" y="1307679"/>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4E6F7-3A0F-484A-B772-53DB1CF49D2B}">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Representation if helpful during short-term</a:t>
          </a:r>
        </a:p>
      </dsp:txBody>
      <dsp:txXfrm>
        <a:off x="0" y="1307679"/>
        <a:ext cx="5906181" cy="1307679"/>
      </dsp:txXfrm>
    </dsp:sp>
    <dsp:sp modelId="{31441055-8243-4378-A2E9-0D6B6ACA67F4}">
      <dsp:nvSpPr>
        <dsp:cNvPr id="0" name=""/>
        <dsp:cNvSpPr/>
      </dsp:nvSpPr>
      <dsp:spPr>
        <a:xfrm>
          <a:off x="0" y="2615358"/>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E4153-89B4-4929-9960-FB3A1470F48B}">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Representation for all children in long-term foster care</a:t>
          </a:r>
        </a:p>
      </dsp:txBody>
      <dsp:txXfrm>
        <a:off x="0" y="2615359"/>
        <a:ext cx="5906181" cy="1307679"/>
      </dsp:txXfrm>
    </dsp:sp>
    <dsp:sp modelId="{43A08A2D-7DE6-484B-AFA4-832A8D02A44A}">
      <dsp:nvSpPr>
        <dsp:cNvPr id="0" name=""/>
        <dsp:cNvSpPr/>
      </dsp:nvSpPr>
      <dsp:spPr>
        <a:xfrm>
          <a:off x="0" y="3923038"/>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61E4E-1D76-4220-9652-766C45AFA608}">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Some representation for </a:t>
          </a:r>
          <a:r>
            <a:rPr lang="en-US" sz="2600" kern="1200" dirty="0" err="1"/>
            <a:t>Ucs</a:t>
          </a:r>
          <a:r>
            <a:rPr lang="en-US" sz="2600" kern="1200" dirty="0"/>
            <a:t> released to sponsors in Michigan</a:t>
          </a:r>
        </a:p>
      </dsp:txBody>
      <dsp:txXfrm>
        <a:off x="0" y="3923038"/>
        <a:ext cx="5906181" cy="1307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3E50A-DD26-4D6C-92C6-5A3E3C383675}">
      <dsp:nvSpPr>
        <dsp:cNvPr id="0" name=""/>
        <dsp:cNvSpPr/>
      </dsp:nvSpPr>
      <dsp:spPr>
        <a:xfrm>
          <a:off x="0" y="797327"/>
          <a:ext cx="3969327" cy="396932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3B9DBD-E8C2-4C84-BEFC-298BCAE4E5D6}">
      <dsp:nvSpPr>
        <dsp:cNvPr id="0" name=""/>
        <dsp:cNvSpPr/>
      </dsp:nvSpPr>
      <dsp:spPr>
        <a:xfrm>
          <a:off x="377086" y="1174414"/>
          <a:ext cx="1548037" cy="15480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Completed by attorney</a:t>
          </a:r>
        </a:p>
      </dsp:txBody>
      <dsp:txXfrm>
        <a:off x="452655" y="1249983"/>
        <a:ext cx="1396899" cy="1396899"/>
      </dsp:txXfrm>
    </dsp:sp>
    <dsp:sp modelId="{6B2ACEE3-2E2A-426D-B823-AB770A8891CC}">
      <dsp:nvSpPr>
        <dsp:cNvPr id="0" name=""/>
        <dsp:cNvSpPr/>
      </dsp:nvSpPr>
      <dsp:spPr>
        <a:xfrm>
          <a:off x="2044203" y="1174414"/>
          <a:ext cx="1548037" cy="15480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Submitted with orders from state court and other evidence</a:t>
          </a:r>
        </a:p>
      </dsp:txBody>
      <dsp:txXfrm>
        <a:off x="2119772" y="1249983"/>
        <a:ext cx="1396899" cy="1396899"/>
      </dsp:txXfrm>
    </dsp:sp>
    <dsp:sp modelId="{8B623A24-55F9-4D71-9B36-E13B03DFF9FD}">
      <dsp:nvSpPr>
        <dsp:cNvPr id="0" name=""/>
        <dsp:cNvSpPr/>
      </dsp:nvSpPr>
      <dsp:spPr>
        <a:xfrm>
          <a:off x="348803" y="2841531"/>
          <a:ext cx="1548037" cy="15480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Processing time ranges from 13-18 months</a:t>
          </a:r>
        </a:p>
      </dsp:txBody>
      <dsp:txXfrm>
        <a:off x="424372" y="2917100"/>
        <a:ext cx="1396899" cy="1396899"/>
      </dsp:txXfrm>
    </dsp:sp>
    <dsp:sp modelId="{A47C5A98-AFAD-4717-B0E3-EE4A097A841F}">
      <dsp:nvSpPr>
        <dsp:cNvPr id="0" name=""/>
        <dsp:cNvSpPr/>
      </dsp:nvSpPr>
      <dsp:spPr>
        <a:xfrm>
          <a:off x="2044203" y="2841531"/>
          <a:ext cx="1548037" cy="15480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Sometimes possible to expedite to avoid aging out</a:t>
          </a:r>
        </a:p>
      </dsp:txBody>
      <dsp:txXfrm>
        <a:off x="2119772" y="2917100"/>
        <a:ext cx="1396899" cy="1396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9/3/21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9/3/21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9/3/21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9/3/21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9/3/21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huffaker@michiganimmigrant.org" TargetMode="External"/><Relationship Id="rId2" Type="http://schemas.openxmlformats.org/officeDocument/2006/relationships/hyperlink" Target="mailto:Adevereaux@michiganimmigrant.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6383" y="10"/>
            <a:ext cx="7545616" cy="6857990"/>
          </a:xfrm>
          <a:prstGeom prst="rect">
            <a:avLst/>
          </a:prstGeom>
        </p:spPr>
      </p:pic>
      <p:sp>
        <p:nvSpPr>
          <p:cNvPr id="112"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13"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66524" y="1340361"/>
            <a:ext cx="3729162" cy="3341700"/>
          </a:xfrm>
        </p:spPr>
        <p:txBody>
          <a:bodyPr>
            <a:normAutofit/>
          </a:bodyPr>
          <a:lstStyle/>
          <a:p>
            <a:r>
              <a:rPr lang="en-US" sz="3100" dirty="0">
                <a:solidFill>
                  <a:schemeClr val="tx1"/>
                </a:solidFill>
              </a:rPr>
              <a:t>Understanding and Working with Unaccompanied Children in Michigan</a:t>
            </a:r>
          </a:p>
        </p:txBody>
      </p:sp>
    </p:spTree>
    <p:extLst>
      <p:ext uri="{BB962C8B-B14F-4D97-AF65-F5344CB8AC3E}">
        <p14:creationId xmlns:p14="http://schemas.microsoft.com/office/powerpoint/2010/main" val="2894879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654B87-2EED-49FF-B6AA-5FD45E1ED36E}"/>
              </a:ext>
            </a:extLst>
          </p:cNvPr>
          <p:cNvPicPr>
            <a:picLocks noGrp="1" noChangeAspect="1"/>
          </p:cNvPicPr>
          <p:nvPr>
            <p:ph idx="1"/>
          </p:nvPr>
        </p:nvPicPr>
        <p:blipFill>
          <a:blip r:embed="rId2"/>
          <a:stretch>
            <a:fillRect/>
          </a:stretch>
        </p:blipFill>
        <p:spPr>
          <a:xfrm>
            <a:off x="1719438" y="803063"/>
            <a:ext cx="8753124" cy="5251874"/>
          </a:xfrm>
          <a:prstGeom prst="rect">
            <a:avLst/>
          </a:prstGeom>
        </p:spPr>
      </p:pic>
    </p:spTree>
    <p:extLst>
      <p:ext uri="{BB962C8B-B14F-4D97-AF65-F5344CB8AC3E}">
        <p14:creationId xmlns:p14="http://schemas.microsoft.com/office/powerpoint/2010/main" val="324841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8" name="Rectangle 13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5" descr="Central_America_physical.gif">
            <a:extLst>
              <a:ext uri="{FF2B5EF4-FFF2-40B4-BE49-F238E27FC236}">
                <a16:creationId xmlns:a16="http://schemas.microsoft.com/office/drawing/2014/main" id="{58608E8E-991E-4816-BEC1-3404745D9F6D}"/>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r="-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2">
            <a:extLst>
              <a:ext uri="{FF2B5EF4-FFF2-40B4-BE49-F238E27FC236}">
                <a16:creationId xmlns:a16="http://schemas.microsoft.com/office/drawing/2014/main" id="{3C816D08-6C6E-49EA-B0D1-A0416BF18A91}"/>
              </a:ext>
            </a:extLst>
          </p:cNvPr>
          <p:cNvSpPr>
            <a:spLocks noGrp="1"/>
          </p:cNvSpPr>
          <p:nvPr>
            <p:ph type="title"/>
          </p:nvPr>
        </p:nvSpPr>
        <p:spPr>
          <a:xfrm>
            <a:off x="812276" y="237744"/>
            <a:ext cx="10058400" cy="1371600"/>
          </a:xfrm>
        </p:spPr>
        <p:txBody>
          <a:bodyPr>
            <a:normAutofit/>
          </a:bodyPr>
          <a:lstStyle/>
          <a:p>
            <a:pPr eaLnBrk="1" hangingPunct="1"/>
            <a:r>
              <a:rPr lang="en-US" altLang="en-US" dirty="0">
                <a:ea typeface="ＭＳ Ｐゴシック" panose="020B0600070205080204" pitchFamily="34" charset="-128"/>
              </a:rPr>
              <a:t>Where do UCs come from?</a:t>
            </a:r>
          </a:p>
        </p:txBody>
      </p:sp>
      <p:sp>
        <p:nvSpPr>
          <p:cNvPr id="2" name="Content Placeholder 1">
            <a:extLst>
              <a:ext uri="{FF2B5EF4-FFF2-40B4-BE49-F238E27FC236}">
                <a16:creationId xmlns:a16="http://schemas.microsoft.com/office/drawing/2014/main" id="{97985DEE-DE90-42D1-BC97-EF7B3C9F3BF6}"/>
              </a:ext>
            </a:extLst>
          </p:cNvPr>
          <p:cNvSpPr>
            <a:spLocks noGrp="1"/>
          </p:cNvSpPr>
          <p:nvPr>
            <p:ph idx="1"/>
          </p:nvPr>
        </p:nvSpPr>
        <p:spPr>
          <a:xfrm>
            <a:off x="642594" y="3922493"/>
            <a:ext cx="10058400" cy="3849624"/>
          </a:xfrm>
        </p:spPr>
        <p:txBody>
          <a:bodyPr rtlCol="0">
            <a:normAutofit/>
          </a:bodyPr>
          <a:lstStyle/>
          <a:p>
            <a:pPr marL="342906" indent="-342906" defTabSz="457207">
              <a:buClr>
                <a:schemeClr val="bg2">
                  <a:lumMod val="40000"/>
                  <a:lumOff val="60000"/>
                </a:schemeClr>
              </a:buClr>
              <a:buFont typeface="Arial" charset="0"/>
              <a:buChar char="•"/>
              <a:defRPr/>
            </a:pPr>
            <a:r>
              <a:rPr lang="en-US" dirty="0"/>
              <a:t>A UC can come from any country</a:t>
            </a:r>
          </a:p>
          <a:p>
            <a:pPr marL="342906" indent="-342906" defTabSz="457207">
              <a:buClr>
                <a:schemeClr val="bg2">
                  <a:lumMod val="40000"/>
                  <a:lumOff val="60000"/>
                </a:schemeClr>
              </a:buClr>
              <a:buFont typeface="Arial" charset="0"/>
              <a:buChar char="•"/>
              <a:defRPr/>
            </a:pPr>
            <a:r>
              <a:rPr lang="en-US" dirty="0"/>
              <a:t>The vast majority of UCs come from the Northern Triangle in Central America</a:t>
            </a:r>
          </a:p>
          <a:p>
            <a:pPr marL="742962" lvl="1" indent="-285755" defTabSz="457207">
              <a:buClr>
                <a:schemeClr val="bg2">
                  <a:lumMod val="40000"/>
                  <a:lumOff val="60000"/>
                </a:schemeClr>
              </a:buClr>
              <a:buFont typeface="Arial" charset="0"/>
              <a:buChar char="–"/>
              <a:defRPr/>
            </a:pPr>
            <a:r>
              <a:rPr lang="en-US" dirty="0"/>
              <a:t>El Salvador</a:t>
            </a:r>
          </a:p>
          <a:p>
            <a:pPr marL="742962" lvl="1" indent="-285755" defTabSz="457207">
              <a:buClr>
                <a:schemeClr val="bg2">
                  <a:lumMod val="40000"/>
                  <a:lumOff val="60000"/>
                </a:schemeClr>
              </a:buClr>
              <a:buFont typeface="Arial" charset="0"/>
              <a:buChar char="–"/>
              <a:defRPr/>
            </a:pPr>
            <a:r>
              <a:rPr lang="en-US" dirty="0"/>
              <a:t>Honduras</a:t>
            </a:r>
          </a:p>
          <a:p>
            <a:pPr marL="742962" lvl="1" indent="-285755" defTabSz="457207">
              <a:buClr>
                <a:schemeClr val="bg2">
                  <a:lumMod val="40000"/>
                  <a:lumOff val="60000"/>
                </a:schemeClr>
              </a:buClr>
              <a:buFont typeface="Arial" charset="0"/>
              <a:buChar char="–"/>
              <a:defRPr/>
            </a:pPr>
            <a:r>
              <a:rPr lang="en-US" dirty="0"/>
              <a:t>Guatemala</a:t>
            </a:r>
          </a:p>
          <a:p>
            <a:pPr marL="342906" indent="-342906" defTabSz="457207">
              <a:buClr>
                <a:schemeClr val="bg2">
                  <a:lumMod val="40000"/>
                  <a:lumOff val="60000"/>
                </a:schemeClr>
              </a:buClr>
              <a:buFont typeface="Arial" charset="0"/>
              <a:buChar char="•"/>
              <a:defRPr/>
            </a:pPr>
            <a:r>
              <a:rPr lang="en-US" dirty="0"/>
              <a:t>Children from contiguous countries (e.g., Mexico) are subject to different procedures and more easily returned to their home countries</a:t>
            </a:r>
          </a:p>
          <a:p>
            <a:pPr marL="342906" indent="-342906" defTabSz="457207">
              <a:buClr>
                <a:schemeClr val="bg2">
                  <a:lumMod val="40000"/>
                  <a:lumOff val="60000"/>
                </a:schemeClr>
              </a:buClr>
              <a:buFont typeface="Arial" charset="0"/>
              <a:buChar char="•"/>
              <a:defRPr/>
            </a:pPr>
            <a:endParaRPr lang="en-US" dirty="0"/>
          </a:p>
        </p:txBody>
      </p:sp>
      <p:sp>
        <p:nvSpPr>
          <p:cNvPr id="13319" name="Rectangle 13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735725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4338" name="Title 2">
            <a:extLst>
              <a:ext uri="{FF2B5EF4-FFF2-40B4-BE49-F238E27FC236}">
                <a16:creationId xmlns:a16="http://schemas.microsoft.com/office/drawing/2014/main" id="{E10B4D67-645D-46DD-AD78-9037F20C3EBD}"/>
              </a:ext>
            </a:extLst>
          </p:cNvPr>
          <p:cNvSpPr>
            <a:spLocks noGrp="1"/>
          </p:cNvSpPr>
          <p:nvPr>
            <p:ph type="title"/>
          </p:nvPr>
        </p:nvSpPr>
        <p:spPr>
          <a:xfrm>
            <a:off x="644884" y="1168400"/>
            <a:ext cx="3270624" cy="4521200"/>
          </a:xfrm>
        </p:spPr>
        <p:txBody>
          <a:bodyPr>
            <a:normAutofit/>
          </a:bodyPr>
          <a:lstStyle/>
          <a:p>
            <a:pPr eaLnBrk="1" hangingPunct="1"/>
            <a:r>
              <a:rPr lang="en-US" altLang="en-US">
                <a:solidFill>
                  <a:schemeClr val="tx1"/>
                </a:solidFill>
                <a:ea typeface="ＭＳ Ｐゴシック" panose="020B0600070205080204" pitchFamily="34" charset="-128"/>
              </a:rPr>
              <a:t>Why do they come?</a:t>
            </a:r>
          </a:p>
        </p:txBody>
      </p:sp>
      <p:sp>
        <p:nvSpPr>
          <p:cNvPr id="73" name="Rectangle 72">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75" name="Rectangle 74">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DA02FD8-F149-48B6-9635-B5CE3B729B5D}"/>
              </a:ext>
            </a:extLst>
          </p:cNvPr>
          <p:cNvSpPr>
            <a:spLocks noGrp="1"/>
          </p:cNvSpPr>
          <p:nvPr>
            <p:ph idx="1"/>
          </p:nvPr>
        </p:nvSpPr>
        <p:spPr>
          <a:xfrm>
            <a:off x="5596986" y="1364328"/>
            <a:ext cx="5223595" cy="4123257"/>
          </a:xfrm>
        </p:spPr>
        <p:txBody>
          <a:bodyPr anchor="ctr">
            <a:normAutofit/>
          </a:bodyPr>
          <a:lstStyle/>
          <a:p>
            <a:pPr lvl="1" eaLnBrk="1" hangingPunct="1"/>
            <a:r>
              <a:rPr lang="en-US" altLang="en-US" sz="2000">
                <a:solidFill>
                  <a:schemeClr val="tx1">
                    <a:lumMod val="85000"/>
                    <a:lumOff val="15000"/>
                  </a:schemeClr>
                </a:solidFill>
                <a:ea typeface="ＭＳ Ｐゴシック" panose="020B0600070205080204" pitchFamily="34" charset="-128"/>
              </a:rPr>
              <a:t>Family Reunification</a:t>
            </a:r>
          </a:p>
          <a:p>
            <a:pPr lvl="1" eaLnBrk="1" hangingPunct="1"/>
            <a:r>
              <a:rPr lang="en-US" altLang="en-US" sz="2000">
                <a:solidFill>
                  <a:schemeClr val="tx1">
                    <a:lumMod val="85000"/>
                    <a:lumOff val="15000"/>
                  </a:schemeClr>
                </a:solidFill>
                <a:ea typeface="ＭＳ Ｐゴシック" panose="020B0600070205080204" pitchFamily="34" charset="-128"/>
              </a:rPr>
              <a:t>Violence – domestic and gang-based</a:t>
            </a:r>
          </a:p>
          <a:p>
            <a:pPr lvl="1" eaLnBrk="1" hangingPunct="1"/>
            <a:r>
              <a:rPr lang="en-US" altLang="en-US" sz="2000">
                <a:solidFill>
                  <a:schemeClr val="tx1">
                    <a:lumMod val="85000"/>
                    <a:lumOff val="15000"/>
                  </a:schemeClr>
                </a:solidFill>
                <a:ea typeface="ＭＳ Ｐゴシック" panose="020B0600070205080204" pitchFamily="34" charset="-128"/>
              </a:rPr>
              <a:t>Persecution- Political or Identity-based</a:t>
            </a:r>
          </a:p>
          <a:p>
            <a:pPr lvl="1" eaLnBrk="1" hangingPunct="1"/>
            <a:r>
              <a:rPr lang="en-US" altLang="en-US" sz="2000">
                <a:solidFill>
                  <a:schemeClr val="tx1">
                    <a:lumMod val="85000"/>
                    <a:lumOff val="15000"/>
                  </a:schemeClr>
                </a:solidFill>
                <a:ea typeface="ＭＳ Ｐゴシック" panose="020B0600070205080204" pitchFamily="34" charset="-128"/>
              </a:rPr>
              <a:t>Economic/Educational Opportunities</a:t>
            </a:r>
          </a:p>
          <a:p>
            <a:pPr lvl="1" eaLnBrk="1" hangingPunct="1"/>
            <a:endParaRPr lang="en-US" altLang="en-US" sz="2000">
              <a:solidFill>
                <a:schemeClr val="tx1">
                  <a:lumMod val="85000"/>
                  <a:lumOff val="15000"/>
                </a:schemeClr>
              </a:solidFill>
              <a:ea typeface="ＭＳ Ｐゴシック" panose="020B0600070205080204" pitchFamily="34" charset="-128"/>
            </a:endParaRPr>
          </a:p>
        </p:txBody>
      </p:sp>
    </p:spTree>
    <p:extLst>
      <p:ext uri="{BB962C8B-B14F-4D97-AF65-F5344CB8AC3E}">
        <p14:creationId xmlns:p14="http://schemas.microsoft.com/office/powerpoint/2010/main" val="3027466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0E7552-F6AC-40C5-B8F9-8B44DA78BC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33" name="Rectangle 3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A6E7D-F74E-4B68-92B1-41EE7FD9E2A6}"/>
              </a:ext>
            </a:extLst>
          </p:cNvPr>
          <p:cNvSpPr>
            <a:spLocks noGrp="1"/>
          </p:cNvSpPr>
          <p:nvPr>
            <p:ph type="title"/>
          </p:nvPr>
        </p:nvSpPr>
        <p:spPr>
          <a:xfrm>
            <a:off x="7064082" y="642594"/>
            <a:ext cx="4472921" cy="1371600"/>
          </a:xfrm>
        </p:spPr>
        <p:txBody>
          <a:bodyPr>
            <a:normAutofit/>
          </a:bodyPr>
          <a:lstStyle/>
          <a:p>
            <a:r>
              <a:rPr lang="en-US" dirty="0"/>
              <a:t>The Journey to the U.S.</a:t>
            </a:r>
          </a:p>
        </p:txBody>
      </p:sp>
      <p:sp>
        <p:nvSpPr>
          <p:cNvPr id="3" name="Content Placeholder 2">
            <a:extLst>
              <a:ext uri="{FF2B5EF4-FFF2-40B4-BE49-F238E27FC236}">
                <a16:creationId xmlns:a16="http://schemas.microsoft.com/office/drawing/2014/main" id="{85CAB205-A6FB-4A22-B3AF-CB08B4335B8A}"/>
              </a:ext>
            </a:extLst>
          </p:cNvPr>
          <p:cNvSpPr>
            <a:spLocks noGrp="1"/>
          </p:cNvSpPr>
          <p:nvPr>
            <p:ph idx="1"/>
          </p:nvPr>
        </p:nvSpPr>
        <p:spPr>
          <a:xfrm>
            <a:off x="7064082" y="2103120"/>
            <a:ext cx="4472922" cy="3931920"/>
          </a:xfrm>
        </p:spPr>
        <p:txBody>
          <a:bodyPr>
            <a:normAutofit/>
          </a:bodyPr>
          <a:lstStyle/>
          <a:p>
            <a:pPr lvl="1" eaLnBrk="1" hangingPunct="1"/>
            <a:r>
              <a:rPr lang="en-US" altLang="en-US" sz="1400" dirty="0">
                <a:ea typeface="ＭＳ Ｐゴシック" panose="020B0600070205080204" pitchFamily="34" charset="-128"/>
              </a:rPr>
              <a:t>Many are injured/maimed trying to hitch rides on trains across Mexico</a:t>
            </a:r>
          </a:p>
          <a:p>
            <a:pPr marL="274320" lvl="1" indent="0" eaLnBrk="1" hangingPunct="1">
              <a:buNone/>
            </a:pPr>
            <a:endParaRPr lang="en-US" altLang="en-US" sz="1400" dirty="0">
              <a:ea typeface="ＭＳ Ｐゴシック" panose="020B0600070205080204" pitchFamily="34" charset="-128"/>
            </a:endParaRPr>
          </a:p>
          <a:p>
            <a:pPr lvl="1" eaLnBrk="1" hangingPunct="1"/>
            <a:r>
              <a:rPr lang="en-US" altLang="en-US" sz="1400" dirty="0">
                <a:ea typeface="ＭＳ Ｐゴシック" panose="020B0600070205080204" pitchFamily="34" charset="-128"/>
              </a:rPr>
              <a:t>Trek through the desert with little food/water</a:t>
            </a:r>
          </a:p>
          <a:p>
            <a:pPr marL="274320" lvl="1" indent="0" eaLnBrk="1" hangingPunct="1">
              <a:buNone/>
            </a:pPr>
            <a:endParaRPr lang="en-US" altLang="en-US" sz="1400" dirty="0">
              <a:ea typeface="ＭＳ Ｐゴシック" panose="020B0600070205080204" pitchFamily="34" charset="-128"/>
            </a:endParaRPr>
          </a:p>
          <a:p>
            <a:pPr lvl="1" eaLnBrk="1" hangingPunct="1"/>
            <a:r>
              <a:rPr lang="en-US" altLang="en-US" sz="1400" dirty="0">
                <a:ea typeface="ＭＳ Ｐゴシック" panose="020B0600070205080204" pitchFamily="34" charset="-128"/>
              </a:rPr>
              <a:t>UCs are often targets of trafficking and violence, by fellow travelers, coyotes, law enforcement, and gangs</a:t>
            </a:r>
          </a:p>
          <a:p>
            <a:pPr marL="274320" lvl="1" indent="0" eaLnBrk="1" hangingPunct="1">
              <a:buNone/>
            </a:pPr>
            <a:endParaRPr lang="en-US" altLang="en-US" sz="1400" dirty="0">
              <a:ea typeface="ＭＳ Ｐゴシック" panose="020B0600070205080204" pitchFamily="34" charset="-128"/>
            </a:endParaRPr>
          </a:p>
          <a:p>
            <a:pPr lvl="1" eaLnBrk="1" hangingPunct="1"/>
            <a:r>
              <a:rPr lang="en-US" altLang="en-US" sz="1400" dirty="0">
                <a:ea typeface="ＭＳ Ｐゴシック" panose="020B0600070205080204" pitchFamily="34" charset="-128"/>
              </a:rPr>
              <a:t>Border care concerns</a:t>
            </a:r>
          </a:p>
          <a:p>
            <a:endParaRPr lang="en-US" dirty="0"/>
          </a:p>
        </p:txBody>
      </p:sp>
    </p:spTree>
    <p:extLst>
      <p:ext uri="{BB962C8B-B14F-4D97-AF65-F5344CB8AC3E}">
        <p14:creationId xmlns:p14="http://schemas.microsoft.com/office/powerpoint/2010/main" val="125521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3A489B-AD42-4D1D-AA9E-CB8CBD816135}"/>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dirty="0"/>
              <a:t>What do UCs experience in the U.S.?</a:t>
            </a:r>
            <a:br>
              <a:rPr lang="en-US" sz="6600" cap="all" spc="-100" dirty="0"/>
            </a:br>
            <a:endParaRPr lang="en-US" sz="6600" cap="all" spc="-100" dirty="0"/>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80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F8457D7-DA2F-47F1-BDED-997BFE82D39B}"/>
              </a:ext>
            </a:extLst>
          </p:cNvPr>
          <p:cNvPicPr>
            <a:picLocks noGrp="1" noChangeAspect="1"/>
          </p:cNvPicPr>
          <p:nvPr>
            <p:ph idx="1"/>
          </p:nvPr>
        </p:nvPicPr>
        <p:blipFill rotWithShape="1">
          <a:blip r:embed="rId2"/>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80C4B-2AD8-4F8F-9CE1-8B0CC88DC26D}"/>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Border Facility Detention (CBP/ICE)</a:t>
            </a:r>
          </a:p>
        </p:txBody>
      </p:sp>
    </p:spTree>
    <p:extLst>
      <p:ext uri="{BB962C8B-B14F-4D97-AF65-F5344CB8AC3E}">
        <p14:creationId xmlns:p14="http://schemas.microsoft.com/office/powerpoint/2010/main" val="42086766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EDBE96-9AA1-4A4E-85FD-A0C7FD204915}"/>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851C7F6-AA9D-495B-A18B-2922A7286C08}"/>
              </a:ext>
            </a:extLst>
          </p:cNvPr>
          <p:cNvSpPr>
            <a:spLocks noGrp="1"/>
          </p:cNvSpPr>
          <p:nvPr>
            <p:ph type="title"/>
          </p:nvPr>
        </p:nvSpPr>
        <p:spPr>
          <a:xfrm>
            <a:off x="1066800" y="642594"/>
            <a:ext cx="10058400" cy="1371600"/>
          </a:xfrm>
        </p:spPr>
        <p:txBody>
          <a:bodyPr>
            <a:normAutofit/>
          </a:bodyPr>
          <a:lstStyle/>
          <a:p>
            <a:r>
              <a:rPr lang="en-US" dirty="0"/>
              <a:t>Office of Refugee Resettlement Custody</a:t>
            </a:r>
          </a:p>
        </p:txBody>
      </p:sp>
      <p:sp>
        <p:nvSpPr>
          <p:cNvPr id="3" name="Content Placeholder 2">
            <a:extLst>
              <a:ext uri="{FF2B5EF4-FFF2-40B4-BE49-F238E27FC236}">
                <a16:creationId xmlns:a16="http://schemas.microsoft.com/office/drawing/2014/main" id="{D30561C2-5028-48E0-8387-47519F03F59D}"/>
              </a:ext>
            </a:extLst>
          </p:cNvPr>
          <p:cNvSpPr>
            <a:spLocks noGrp="1"/>
          </p:cNvSpPr>
          <p:nvPr>
            <p:ph idx="1"/>
          </p:nvPr>
        </p:nvSpPr>
        <p:spPr>
          <a:xfrm>
            <a:off x="1066800" y="2103120"/>
            <a:ext cx="10058400" cy="3849624"/>
          </a:xfrm>
        </p:spPr>
        <p:txBody>
          <a:bodyPr>
            <a:normAutofit/>
          </a:bodyPr>
          <a:lstStyle/>
          <a:p>
            <a:r>
              <a:rPr lang="en-US" dirty="0"/>
              <a:t>Short term care</a:t>
            </a:r>
          </a:p>
          <a:p>
            <a:pPr lvl="1"/>
            <a:r>
              <a:rPr lang="en-US" dirty="0"/>
              <a:t>Initial medical and psychological screenings</a:t>
            </a:r>
          </a:p>
          <a:p>
            <a:pPr lvl="1"/>
            <a:r>
              <a:rPr lang="en-US" dirty="0"/>
              <a:t>KYR/ Legal Screening</a:t>
            </a:r>
          </a:p>
          <a:p>
            <a:pPr lvl="1"/>
            <a:r>
              <a:rPr lang="en-US" dirty="0"/>
              <a:t>Sponsor Screening</a:t>
            </a:r>
          </a:p>
          <a:p>
            <a:r>
              <a:rPr lang="en-US" dirty="0"/>
              <a:t>Long term care</a:t>
            </a:r>
          </a:p>
          <a:p>
            <a:pPr lvl="1"/>
            <a:r>
              <a:rPr lang="en-US" dirty="0"/>
              <a:t>Until age 18</a:t>
            </a:r>
          </a:p>
          <a:p>
            <a:pPr lvl="1"/>
            <a:r>
              <a:rPr lang="en-US" dirty="0"/>
              <a:t>Levels of Restriction in Care</a:t>
            </a:r>
          </a:p>
          <a:p>
            <a:pPr lvl="2"/>
            <a:r>
              <a:rPr lang="en-US" dirty="0"/>
              <a:t>Long term foster care (MI)</a:t>
            </a:r>
          </a:p>
          <a:p>
            <a:pPr lvl="2"/>
            <a:r>
              <a:rPr lang="en-US" dirty="0"/>
              <a:t>Staff Secure</a:t>
            </a:r>
          </a:p>
          <a:p>
            <a:pPr lvl="2"/>
            <a:r>
              <a:rPr lang="en-US" dirty="0"/>
              <a:t>Secure</a:t>
            </a:r>
          </a:p>
          <a:p>
            <a:pPr lvl="2"/>
            <a:r>
              <a:rPr lang="en-US" dirty="0"/>
              <a:t>Residential Treatment Center</a:t>
            </a:r>
          </a:p>
          <a:p>
            <a:pPr lvl="1"/>
            <a:r>
              <a:rPr lang="en-US" dirty="0"/>
              <a:t>In MI, most transition to Unaccompanied Refugee Program (URM)</a:t>
            </a:r>
          </a:p>
          <a:p>
            <a:endParaRPr lang="en-US" dirty="0"/>
          </a:p>
        </p:txBody>
      </p:sp>
      <p:sp>
        <p:nvSpPr>
          <p:cNvPr id="23"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50871706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87AA1F1-FE1E-40C1-804E-AF02A93CB5D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 y="-7295"/>
            <a:ext cx="12192000" cy="6858000"/>
          </a:xfrm>
          <a:prstGeom prst="rect">
            <a:avLst/>
          </a:prstGeom>
        </p:spPr>
      </p:pic>
      <p:sp>
        <p:nvSpPr>
          <p:cNvPr id="28" name="Rectangle 27">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B489EC-04F6-4B79-8B1E-A180DF2BEF52}"/>
              </a:ext>
            </a:extLst>
          </p:cNvPr>
          <p:cNvSpPr>
            <a:spLocks noGrp="1"/>
          </p:cNvSpPr>
          <p:nvPr>
            <p:ph type="title"/>
          </p:nvPr>
        </p:nvSpPr>
        <p:spPr>
          <a:xfrm>
            <a:off x="3031656" y="3292184"/>
            <a:ext cx="5155965" cy="2802219"/>
          </a:xfrm>
        </p:spPr>
        <p:txBody>
          <a:bodyPr vert="horz" lIns="91440" tIns="45720" rIns="91440" bIns="45720" rtlCol="0" anchor="b">
            <a:normAutofit/>
          </a:bodyPr>
          <a:lstStyle/>
          <a:p>
            <a:pPr algn="ctr">
              <a:lnSpc>
                <a:spcPct val="83000"/>
              </a:lnSpc>
            </a:pPr>
            <a:r>
              <a:rPr lang="en-US" sz="3200" cap="all" spc="-100"/>
              <a:t>Release to Sponsors</a:t>
            </a:r>
            <a:endParaRPr lang="en-US" sz="3200" cap="all" spc="-100" dirty="0"/>
          </a:p>
        </p:txBody>
      </p:sp>
      <p:pic>
        <p:nvPicPr>
          <p:cNvPr id="8" name="Picture 7">
            <a:extLst>
              <a:ext uri="{FF2B5EF4-FFF2-40B4-BE49-F238E27FC236}">
                <a16:creationId xmlns:a16="http://schemas.microsoft.com/office/drawing/2014/main" id="{FC193ED4-1C74-48F4-9E77-A3370CB17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1" y="114421"/>
            <a:ext cx="3820759" cy="1902738"/>
          </a:xfrm>
          <a:prstGeom prst="rect">
            <a:avLst/>
          </a:prstGeom>
        </p:spPr>
      </p:pic>
    </p:spTree>
    <p:extLst>
      <p:ext uri="{BB962C8B-B14F-4D97-AF65-F5344CB8AC3E}">
        <p14:creationId xmlns:p14="http://schemas.microsoft.com/office/powerpoint/2010/main" val="40592719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48F306DD-826A-4B4C-AA0D-AEC9831259EB}"/>
              </a:ext>
            </a:extLst>
          </p:cNvPr>
          <p:cNvSpPr>
            <a:spLocks noGrp="1"/>
          </p:cNvSpPr>
          <p:nvPr>
            <p:ph type="title"/>
          </p:nvPr>
        </p:nvSpPr>
        <p:spPr>
          <a:xfrm>
            <a:off x="920751" y="529432"/>
            <a:ext cx="8305800" cy="838200"/>
          </a:xfrm>
        </p:spPr>
        <p:txBody>
          <a:bodyPr/>
          <a:lstStyle/>
          <a:p>
            <a:pPr eaLnBrk="1" hangingPunct="1"/>
            <a:r>
              <a:rPr lang="en-US" altLang="en-US" dirty="0">
                <a:ea typeface="ＭＳ Ｐゴシック" panose="020B0600070205080204" pitchFamily="34" charset="-128"/>
              </a:rPr>
              <a:t>Custodial Systems</a:t>
            </a:r>
          </a:p>
        </p:txBody>
      </p:sp>
      <p:sp>
        <p:nvSpPr>
          <p:cNvPr id="2" name="Content Placeholder 1">
            <a:extLst>
              <a:ext uri="{FF2B5EF4-FFF2-40B4-BE49-F238E27FC236}">
                <a16:creationId xmlns:a16="http://schemas.microsoft.com/office/drawing/2014/main" id="{513D8BED-5E4E-4BAF-9343-57A6364F4D67}"/>
              </a:ext>
            </a:extLst>
          </p:cNvPr>
          <p:cNvSpPr>
            <a:spLocks noGrp="1"/>
          </p:cNvSpPr>
          <p:nvPr>
            <p:ph idx="1"/>
          </p:nvPr>
        </p:nvSpPr>
        <p:spPr>
          <a:xfrm>
            <a:off x="1895766" y="1295400"/>
            <a:ext cx="1990434" cy="838200"/>
          </a:xfrm>
        </p:spPr>
        <p:txBody>
          <a:bodyPr rtlCol="0">
            <a:noAutofit/>
          </a:bodyPr>
          <a:lstStyle/>
          <a:p>
            <a:pPr marL="0" indent="0" defTabSz="457207">
              <a:buClr>
                <a:schemeClr val="bg2">
                  <a:lumMod val="40000"/>
                  <a:lumOff val="60000"/>
                </a:schemeClr>
              </a:buClr>
              <a:buNone/>
              <a:defRPr/>
            </a:pPr>
            <a:r>
              <a:rPr lang="en-US" sz="2000" dirty="0"/>
              <a:t>Child leaves home country</a:t>
            </a:r>
          </a:p>
        </p:txBody>
      </p:sp>
      <p:sp>
        <p:nvSpPr>
          <p:cNvPr id="4" name="TextBox 3">
            <a:extLst>
              <a:ext uri="{FF2B5EF4-FFF2-40B4-BE49-F238E27FC236}">
                <a16:creationId xmlns:a16="http://schemas.microsoft.com/office/drawing/2014/main" id="{34E081B8-5A16-46AA-8DEF-FB62BE762EDD}"/>
              </a:ext>
            </a:extLst>
          </p:cNvPr>
          <p:cNvSpPr txBox="1">
            <a:spLocks noChangeArrowheads="1"/>
          </p:cNvSpPr>
          <p:nvPr/>
        </p:nvSpPr>
        <p:spPr bwMode="auto">
          <a:xfrm>
            <a:off x="4876800" y="1295401"/>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dirty="0">
                <a:latin typeface="+mj-lt"/>
              </a:rPr>
              <a:t>Apprehension at Border</a:t>
            </a:r>
          </a:p>
        </p:txBody>
      </p:sp>
      <p:sp>
        <p:nvSpPr>
          <p:cNvPr id="5" name="TextBox 4">
            <a:extLst>
              <a:ext uri="{FF2B5EF4-FFF2-40B4-BE49-F238E27FC236}">
                <a16:creationId xmlns:a16="http://schemas.microsoft.com/office/drawing/2014/main" id="{FD52A394-76E8-4302-8626-1DA4E3F83845}"/>
              </a:ext>
            </a:extLst>
          </p:cNvPr>
          <p:cNvSpPr txBox="1">
            <a:spLocks noChangeArrowheads="1"/>
          </p:cNvSpPr>
          <p:nvPr/>
        </p:nvSpPr>
        <p:spPr bwMode="auto">
          <a:xfrm>
            <a:off x="7854950" y="1336675"/>
            <a:ext cx="2438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dirty="0">
                <a:latin typeface="+mj-lt"/>
              </a:rPr>
              <a:t>DHS Detention Facility</a:t>
            </a:r>
          </a:p>
          <a:p>
            <a:pPr>
              <a:defRPr/>
            </a:pPr>
            <a:endParaRPr lang="en-US" altLang="en-US" dirty="0"/>
          </a:p>
        </p:txBody>
      </p:sp>
      <p:sp>
        <p:nvSpPr>
          <p:cNvPr id="6" name="TextBox 5">
            <a:extLst>
              <a:ext uri="{FF2B5EF4-FFF2-40B4-BE49-F238E27FC236}">
                <a16:creationId xmlns:a16="http://schemas.microsoft.com/office/drawing/2014/main" id="{BA792A78-E89D-4709-B69F-ED07C0FE0E26}"/>
              </a:ext>
            </a:extLst>
          </p:cNvPr>
          <p:cNvSpPr txBox="1">
            <a:spLocks noChangeArrowheads="1"/>
          </p:cNvSpPr>
          <p:nvPr/>
        </p:nvSpPr>
        <p:spPr bwMode="auto">
          <a:xfrm>
            <a:off x="4495800" y="3352800"/>
            <a:ext cx="315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dirty="0">
                <a:latin typeface="+mj-lt"/>
              </a:rPr>
              <a:t>Transfer to ORR Custody</a:t>
            </a:r>
          </a:p>
        </p:txBody>
      </p:sp>
      <p:sp>
        <p:nvSpPr>
          <p:cNvPr id="7" name="TextBox 6">
            <a:extLst>
              <a:ext uri="{FF2B5EF4-FFF2-40B4-BE49-F238E27FC236}">
                <a16:creationId xmlns:a16="http://schemas.microsoft.com/office/drawing/2014/main" id="{52F189EA-BA04-4537-B11E-15E566407C91}"/>
              </a:ext>
            </a:extLst>
          </p:cNvPr>
          <p:cNvSpPr txBox="1">
            <a:spLocks noChangeArrowheads="1"/>
          </p:cNvSpPr>
          <p:nvPr/>
        </p:nvSpPr>
        <p:spPr bwMode="auto">
          <a:xfrm>
            <a:off x="2667001" y="4286250"/>
            <a:ext cx="314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dirty="0">
                <a:latin typeface="+mj-lt"/>
              </a:rPr>
              <a:t>Placement with sponsor</a:t>
            </a:r>
          </a:p>
        </p:txBody>
      </p:sp>
      <p:sp>
        <p:nvSpPr>
          <p:cNvPr id="8" name="TextBox 7">
            <a:extLst>
              <a:ext uri="{FF2B5EF4-FFF2-40B4-BE49-F238E27FC236}">
                <a16:creationId xmlns:a16="http://schemas.microsoft.com/office/drawing/2014/main" id="{3AA88AF2-DA4E-4286-896A-D29A1F6239F6}"/>
              </a:ext>
            </a:extLst>
          </p:cNvPr>
          <p:cNvSpPr txBox="1">
            <a:spLocks noChangeArrowheads="1"/>
          </p:cNvSpPr>
          <p:nvPr/>
        </p:nvSpPr>
        <p:spPr bwMode="auto">
          <a:xfrm>
            <a:off x="4495800" y="5326064"/>
            <a:ext cx="3176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200" dirty="0">
                <a:latin typeface="+mn-lt"/>
              </a:rPr>
              <a:t>Removal Proceedings</a:t>
            </a:r>
          </a:p>
          <a:p>
            <a:pPr>
              <a:defRPr/>
            </a:pPr>
            <a:endParaRPr lang="en-US" altLang="en-US" sz="2200" dirty="0"/>
          </a:p>
        </p:txBody>
      </p:sp>
      <p:sp>
        <p:nvSpPr>
          <p:cNvPr id="9" name="TextBox 8">
            <a:extLst>
              <a:ext uri="{FF2B5EF4-FFF2-40B4-BE49-F238E27FC236}">
                <a16:creationId xmlns:a16="http://schemas.microsoft.com/office/drawing/2014/main" id="{B985A923-419C-4CCF-9BD3-5DE133E77DB5}"/>
              </a:ext>
            </a:extLst>
          </p:cNvPr>
          <p:cNvSpPr txBox="1">
            <a:spLocks noChangeArrowheads="1"/>
          </p:cNvSpPr>
          <p:nvPr/>
        </p:nvSpPr>
        <p:spPr bwMode="auto">
          <a:xfrm>
            <a:off x="4151314" y="6019801"/>
            <a:ext cx="9223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200" dirty="0">
                <a:latin typeface="+mj-lt"/>
              </a:rPr>
              <a:t>Relief</a:t>
            </a:r>
          </a:p>
        </p:txBody>
      </p:sp>
      <p:sp>
        <p:nvSpPr>
          <p:cNvPr id="10" name="TextBox 9">
            <a:extLst>
              <a:ext uri="{FF2B5EF4-FFF2-40B4-BE49-F238E27FC236}">
                <a16:creationId xmlns:a16="http://schemas.microsoft.com/office/drawing/2014/main" id="{F105D010-1878-4A6E-96C9-96400718DBE1}"/>
              </a:ext>
            </a:extLst>
          </p:cNvPr>
          <p:cNvSpPr txBox="1">
            <a:spLocks noChangeArrowheads="1"/>
          </p:cNvSpPr>
          <p:nvPr/>
        </p:nvSpPr>
        <p:spPr bwMode="auto">
          <a:xfrm>
            <a:off x="6689726" y="6019801"/>
            <a:ext cx="1393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200" dirty="0">
                <a:latin typeface="+mj-lt"/>
              </a:rPr>
              <a:t>Removal</a:t>
            </a:r>
          </a:p>
        </p:txBody>
      </p:sp>
      <p:sp>
        <p:nvSpPr>
          <p:cNvPr id="11" name="TextBox 10">
            <a:extLst>
              <a:ext uri="{FF2B5EF4-FFF2-40B4-BE49-F238E27FC236}">
                <a16:creationId xmlns:a16="http://schemas.microsoft.com/office/drawing/2014/main" id="{833BF70B-73C5-47A4-A293-51868C142298}"/>
              </a:ext>
            </a:extLst>
          </p:cNvPr>
          <p:cNvSpPr txBox="1">
            <a:spLocks noChangeArrowheads="1"/>
          </p:cNvSpPr>
          <p:nvPr/>
        </p:nvSpPr>
        <p:spPr bwMode="auto">
          <a:xfrm>
            <a:off x="8077201" y="2590800"/>
            <a:ext cx="19589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dirty="0">
                <a:latin typeface="+mj-lt"/>
              </a:rPr>
              <a:t>UAC Status </a:t>
            </a:r>
          </a:p>
          <a:p>
            <a:pPr>
              <a:defRPr/>
            </a:pPr>
            <a:r>
              <a:rPr lang="en-US" altLang="en-US" sz="2000" dirty="0">
                <a:latin typeface="+mj-lt"/>
              </a:rPr>
              <a:t>Determination</a:t>
            </a:r>
          </a:p>
          <a:p>
            <a:pPr>
              <a:defRPr/>
            </a:pPr>
            <a:endParaRPr lang="en-US" altLang="en-US" dirty="0"/>
          </a:p>
        </p:txBody>
      </p:sp>
      <p:sp>
        <p:nvSpPr>
          <p:cNvPr id="13" name="Right Arrow 12">
            <a:extLst>
              <a:ext uri="{FF2B5EF4-FFF2-40B4-BE49-F238E27FC236}">
                <a16:creationId xmlns:a16="http://schemas.microsoft.com/office/drawing/2014/main" id="{AAAF1709-57F2-4BF3-8618-036326D741B9}"/>
              </a:ext>
            </a:extLst>
          </p:cNvPr>
          <p:cNvSpPr/>
          <p:nvPr/>
        </p:nvSpPr>
        <p:spPr>
          <a:xfrm>
            <a:off x="3886200" y="1524000"/>
            <a:ext cx="914400" cy="3048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ight Arrow 14">
            <a:extLst>
              <a:ext uri="{FF2B5EF4-FFF2-40B4-BE49-F238E27FC236}">
                <a16:creationId xmlns:a16="http://schemas.microsoft.com/office/drawing/2014/main" id="{CABAF9F3-ADE8-436D-A829-2EAEA3FF2CB1}"/>
              </a:ext>
            </a:extLst>
          </p:cNvPr>
          <p:cNvSpPr/>
          <p:nvPr/>
        </p:nvSpPr>
        <p:spPr>
          <a:xfrm>
            <a:off x="6858000" y="1524000"/>
            <a:ext cx="914400" cy="3048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Arrow 15">
            <a:extLst>
              <a:ext uri="{FF2B5EF4-FFF2-40B4-BE49-F238E27FC236}">
                <a16:creationId xmlns:a16="http://schemas.microsoft.com/office/drawing/2014/main" id="{67A42132-7E5C-4B38-824C-C01F7957268A}"/>
              </a:ext>
            </a:extLst>
          </p:cNvPr>
          <p:cNvSpPr/>
          <p:nvPr/>
        </p:nvSpPr>
        <p:spPr>
          <a:xfrm rot="5400000">
            <a:off x="8572500" y="2095500"/>
            <a:ext cx="685800" cy="3048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ight Arrow 16">
            <a:extLst>
              <a:ext uri="{FF2B5EF4-FFF2-40B4-BE49-F238E27FC236}">
                <a16:creationId xmlns:a16="http://schemas.microsoft.com/office/drawing/2014/main" id="{B17C4666-C66D-4FAF-89FD-405B95AFF0EA}"/>
              </a:ext>
            </a:extLst>
          </p:cNvPr>
          <p:cNvSpPr/>
          <p:nvPr/>
        </p:nvSpPr>
        <p:spPr>
          <a:xfrm rot="6729129">
            <a:off x="4883151" y="3952876"/>
            <a:ext cx="538162" cy="21113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ight Arrow 17">
            <a:extLst>
              <a:ext uri="{FF2B5EF4-FFF2-40B4-BE49-F238E27FC236}">
                <a16:creationId xmlns:a16="http://schemas.microsoft.com/office/drawing/2014/main" id="{8C3DDD40-0948-4C6F-9FBE-B728D661A042}"/>
              </a:ext>
            </a:extLst>
          </p:cNvPr>
          <p:cNvSpPr/>
          <p:nvPr/>
        </p:nvSpPr>
        <p:spPr>
          <a:xfrm rot="5400000">
            <a:off x="5753100" y="4457700"/>
            <a:ext cx="1524000" cy="228600"/>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ight Arrow 18">
            <a:extLst>
              <a:ext uri="{FF2B5EF4-FFF2-40B4-BE49-F238E27FC236}">
                <a16:creationId xmlns:a16="http://schemas.microsoft.com/office/drawing/2014/main" id="{6B46162B-E677-4349-980D-F07DE64739CD}"/>
              </a:ext>
            </a:extLst>
          </p:cNvPr>
          <p:cNvSpPr/>
          <p:nvPr/>
        </p:nvSpPr>
        <p:spPr>
          <a:xfrm rot="2590832">
            <a:off x="4151314" y="4884739"/>
            <a:ext cx="765175" cy="187325"/>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Left-Right Arrow Callout 21">
            <a:extLst>
              <a:ext uri="{FF2B5EF4-FFF2-40B4-BE49-F238E27FC236}">
                <a16:creationId xmlns:a16="http://schemas.microsoft.com/office/drawing/2014/main" id="{CD703C07-2733-44B3-B3B6-01CC941DB3E6}"/>
              </a:ext>
            </a:extLst>
          </p:cNvPr>
          <p:cNvSpPr/>
          <p:nvPr/>
        </p:nvSpPr>
        <p:spPr>
          <a:xfrm>
            <a:off x="5181600" y="6096000"/>
            <a:ext cx="1371600" cy="304800"/>
          </a:xfrm>
          <a:prstGeom prst="leftRightArrow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768EC2C9-5491-4A10-9B07-90F20820324A}"/>
              </a:ext>
            </a:extLst>
          </p:cNvPr>
          <p:cNvSpPr/>
          <p:nvPr/>
        </p:nvSpPr>
        <p:spPr>
          <a:xfrm>
            <a:off x="5715000" y="5791200"/>
            <a:ext cx="304800" cy="3048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Curved Up Arrow 26">
            <a:extLst>
              <a:ext uri="{FF2B5EF4-FFF2-40B4-BE49-F238E27FC236}">
                <a16:creationId xmlns:a16="http://schemas.microsoft.com/office/drawing/2014/main" id="{3BA95119-D577-4083-BCB3-55C4ECFD7D98}"/>
              </a:ext>
            </a:extLst>
          </p:cNvPr>
          <p:cNvSpPr/>
          <p:nvPr/>
        </p:nvSpPr>
        <p:spPr>
          <a:xfrm rot="9396163">
            <a:off x="6172200" y="2438400"/>
            <a:ext cx="1905000" cy="609600"/>
          </a:xfrm>
          <a:prstGeom prst="curved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2" name="Bent Arrow 31">
            <a:extLst>
              <a:ext uri="{FF2B5EF4-FFF2-40B4-BE49-F238E27FC236}">
                <a16:creationId xmlns:a16="http://schemas.microsoft.com/office/drawing/2014/main" id="{9D7E4A8C-0EBA-4B91-ABAE-FBAF9CD299B4}"/>
              </a:ext>
            </a:extLst>
          </p:cNvPr>
          <p:cNvSpPr/>
          <p:nvPr/>
        </p:nvSpPr>
        <p:spPr>
          <a:xfrm rot="7951602">
            <a:off x="7120733" y="4217195"/>
            <a:ext cx="2363787" cy="511175"/>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93493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animBg="1"/>
      <p:bldP spid="15" grpId="0" animBg="1"/>
      <p:bldP spid="16" grpId="0" animBg="1"/>
      <p:bldP spid="17" grpId="0" animBg="1"/>
      <p:bldP spid="18" grpId="0" animBg="1"/>
      <p:bldP spid="19" grpId="0" animBg="1"/>
      <p:bldP spid="22"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E29137E0-14E3-47C4-BDBB-4C09C16F0E83}"/>
              </a:ext>
            </a:extLst>
          </p:cNvPr>
          <p:cNvSpPr>
            <a:spLocks noGrp="1"/>
          </p:cNvSpPr>
          <p:nvPr>
            <p:ph type="title"/>
          </p:nvPr>
        </p:nvSpPr>
        <p:spPr>
          <a:xfrm>
            <a:off x="573409" y="559477"/>
            <a:ext cx="3765200" cy="5709931"/>
          </a:xfrm>
        </p:spPr>
        <p:txBody>
          <a:bodyPr>
            <a:normAutofit/>
          </a:bodyPr>
          <a:lstStyle/>
          <a:p>
            <a:pPr algn="ctr"/>
            <a:r>
              <a:rPr lang="en-US" dirty="0"/>
              <a:t>MIRC’S Role</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1F410625-62FA-44D9-A8DE-BF8C9902C64C}"/>
              </a:ext>
            </a:extLst>
          </p:cNvPr>
          <p:cNvGraphicFramePr>
            <a:graphicFrameLocks noGrp="1"/>
          </p:cNvGraphicFramePr>
          <p:nvPr>
            <p:ph idx="1"/>
            <p:extLst>
              <p:ext uri="{D42A27DB-BD31-4B8C-83A1-F6EECF244321}">
                <p14:modId xmlns:p14="http://schemas.microsoft.com/office/powerpoint/2010/main" val="224300740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0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B40ECBC-BFAE-4D85-9417-F1A6A84EF29A}"/>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dirty="0"/>
              <a:t>Introductions</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3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2" name="Rectangle 5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4" name="Rectangle 5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6" name="Group 5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7" name="Straight Connector 5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69" name="Rectangle 6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FB90B993-26B3-4434-BED7-A62C228ECC12}"/>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dirty="0">
                <a:solidFill>
                  <a:schemeClr val="bg1"/>
                </a:solidFill>
              </a:rPr>
              <a:t>Legal Process</a:t>
            </a:r>
          </a:p>
        </p:txBody>
      </p:sp>
      <p:sp>
        <p:nvSpPr>
          <p:cNvPr id="71" name="Rectangle 70">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0D826751-233B-4D37-A428-5BC07B34616D}"/>
              </a:ext>
            </a:extLst>
          </p:cNvPr>
          <p:cNvPicPr>
            <a:picLocks noGrp="1" noChangeAspect="1"/>
          </p:cNvPicPr>
          <p:nvPr>
            <p:ph idx="1"/>
          </p:nvPr>
        </p:nvPicPr>
        <p:blipFill>
          <a:blip r:embed="rId3"/>
          <a:stretch>
            <a:fillRect/>
          </a:stretch>
        </p:blipFill>
        <p:spPr>
          <a:xfrm>
            <a:off x="5346570" y="1411710"/>
            <a:ext cx="6202238" cy="4031454"/>
          </a:xfrm>
          <a:prstGeom prst="rect">
            <a:avLst/>
          </a:prstGeom>
        </p:spPr>
      </p:pic>
    </p:spTree>
    <p:extLst>
      <p:ext uri="{BB962C8B-B14F-4D97-AF65-F5344CB8AC3E}">
        <p14:creationId xmlns:p14="http://schemas.microsoft.com/office/powerpoint/2010/main" val="108008720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74BE7CA2-423F-474A-A2F7-DCC3FE541D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4928" y="419292"/>
            <a:ext cx="5522976" cy="6053328"/>
          </a:xfrm>
          <a:prstGeom prst="rect">
            <a:avLst/>
          </a:prstGeom>
        </p:spPr>
      </p:pic>
      <p:sp>
        <p:nvSpPr>
          <p:cNvPr id="14"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F9A42-E4B6-4E41-B5D0-FC6E934C58BD}"/>
              </a:ext>
            </a:extLst>
          </p:cNvPr>
          <p:cNvSpPr>
            <a:spLocks noGrp="1"/>
          </p:cNvSpPr>
          <p:nvPr>
            <p:ph type="title"/>
          </p:nvPr>
        </p:nvSpPr>
        <p:spPr>
          <a:xfrm>
            <a:off x="6846137" y="727626"/>
            <a:ext cx="4602152" cy="1718225"/>
          </a:xfrm>
        </p:spPr>
        <p:txBody>
          <a:bodyPr>
            <a:normAutofit/>
          </a:bodyPr>
          <a:lstStyle/>
          <a:p>
            <a:r>
              <a:rPr lang="en-US" dirty="0"/>
              <a:t>UC Legal Process</a:t>
            </a:r>
          </a:p>
        </p:txBody>
      </p:sp>
      <p:sp>
        <p:nvSpPr>
          <p:cNvPr id="3" name="Content Placeholder 2">
            <a:extLst>
              <a:ext uri="{FF2B5EF4-FFF2-40B4-BE49-F238E27FC236}">
                <a16:creationId xmlns:a16="http://schemas.microsoft.com/office/drawing/2014/main" id="{82C97E5D-F846-43D0-BC86-EC238CAA24FA}"/>
              </a:ext>
            </a:extLst>
          </p:cNvPr>
          <p:cNvSpPr>
            <a:spLocks noGrp="1"/>
          </p:cNvSpPr>
          <p:nvPr>
            <p:ph idx="1"/>
          </p:nvPr>
        </p:nvSpPr>
        <p:spPr>
          <a:xfrm>
            <a:off x="6846137" y="2538919"/>
            <a:ext cx="4602152" cy="3557805"/>
          </a:xfrm>
        </p:spPr>
        <p:txBody>
          <a:bodyPr>
            <a:normAutofit/>
          </a:bodyPr>
          <a:lstStyle/>
          <a:p>
            <a:r>
              <a:rPr lang="en-US" dirty="0"/>
              <a:t>Arrival </a:t>
            </a:r>
          </a:p>
          <a:p>
            <a:r>
              <a:rPr lang="en-US" dirty="0"/>
              <a:t>Custody </a:t>
            </a:r>
          </a:p>
          <a:p>
            <a:r>
              <a:rPr lang="en-US" dirty="0"/>
              <a:t>Notice to Appear </a:t>
            </a:r>
          </a:p>
          <a:p>
            <a:r>
              <a:rPr lang="en-US" dirty="0"/>
              <a:t>Removal Proceedings</a:t>
            </a:r>
          </a:p>
          <a:p>
            <a:r>
              <a:rPr lang="en-US" dirty="0"/>
              <a:t>Defenses to removal</a:t>
            </a:r>
          </a:p>
          <a:p>
            <a:r>
              <a:rPr lang="en-US" dirty="0"/>
              <a:t>Relief or Deportation</a:t>
            </a:r>
          </a:p>
          <a:p>
            <a:r>
              <a:rPr lang="en-US" dirty="0"/>
              <a:t>Steps Beyond Relief in court- permanent residency and citizenship</a:t>
            </a:r>
          </a:p>
          <a:p>
            <a:r>
              <a:rPr lang="en-US" dirty="0"/>
              <a:t>(Outside of this process) can apply directly for these options without being in court or might</a:t>
            </a:r>
          </a:p>
        </p:txBody>
      </p:sp>
    </p:spTree>
    <p:extLst>
      <p:ext uri="{BB962C8B-B14F-4D97-AF65-F5344CB8AC3E}">
        <p14:creationId xmlns:p14="http://schemas.microsoft.com/office/powerpoint/2010/main" val="1863678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B291AE12-5581-4F06-843E-DEAD0EDDD255}"/>
              </a:ext>
            </a:extLst>
          </p:cNvPr>
          <p:cNvSpPr>
            <a:spLocks noGrp="1"/>
          </p:cNvSpPr>
          <p:nvPr>
            <p:ph type="title"/>
          </p:nvPr>
        </p:nvSpPr>
        <p:spPr>
          <a:xfrm>
            <a:off x="866440" y="1000370"/>
            <a:ext cx="3462079" cy="4857262"/>
          </a:xfrm>
        </p:spPr>
        <p:txBody>
          <a:bodyPr>
            <a:normAutofit/>
          </a:bodyPr>
          <a:lstStyle/>
          <a:p>
            <a:pPr algn="r"/>
            <a:r>
              <a:rPr lang="en-US" sz="4400">
                <a:solidFill>
                  <a:srgbClr val="FFFFFF"/>
                </a:solidFill>
              </a:rPr>
              <a:t>A Note on The System	</a:t>
            </a:r>
          </a:p>
        </p:txBody>
      </p:sp>
      <p:sp>
        <p:nvSpPr>
          <p:cNvPr id="3" name="Content Placeholder 2">
            <a:extLst>
              <a:ext uri="{FF2B5EF4-FFF2-40B4-BE49-F238E27FC236}">
                <a16:creationId xmlns:a16="http://schemas.microsoft.com/office/drawing/2014/main" id="{8250B4D3-F72D-487F-818B-B8517A9E1AA1}"/>
              </a:ext>
            </a:extLst>
          </p:cNvPr>
          <p:cNvSpPr>
            <a:spLocks noGrp="1"/>
          </p:cNvSpPr>
          <p:nvPr>
            <p:ph idx="1"/>
          </p:nvPr>
        </p:nvSpPr>
        <p:spPr>
          <a:xfrm>
            <a:off x="4684442" y="782425"/>
            <a:ext cx="6838521" cy="5389775"/>
          </a:xfrm>
        </p:spPr>
        <p:txBody>
          <a:bodyPr anchor="ctr">
            <a:noAutofit/>
          </a:bodyPr>
          <a:lstStyle/>
          <a:p>
            <a:pPr marL="0" indent="0">
              <a:lnSpc>
                <a:spcPct val="100000"/>
              </a:lnSpc>
              <a:buNone/>
            </a:pPr>
            <a:r>
              <a:rPr lang="en-US" sz="1400" dirty="0">
                <a:solidFill>
                  <a:srgbClr val="FFFFFF"/>
                </a:solidFill>
              </a:rPr>
              <a:t>Anti-Black and anti-Indigenous racism are foundational to anti-immigrant racism in the United States. The strategies and tactics of white supremacy carried out in chattel slavery and genocide inform every racist immigration policy that followed.</a:t>
            </a:r>
          </a:p>
          <a:p>
            <a:pPr marL="0" indent="0">
              <a:lnSpc>
                <a:spcPct val="100000"/>
              </a:lnSpc>
              <a:buNone/>
            </a:pPr>
            <a:endParaRPr lang="en-US" sz="1400" dirty="0">
              <a:solidFill>
                <a:srgbClr val="FFFFFF"/>
              </a:solidFill>
            </a:endParaRPr>
          </a:p>
          <a:p>
            <a:pPr marL="0" indent="0">
              <a:lnSpc>
                <a:spcPct val="100000"/>
              </a:lnSpc>
              <a:buNone/>
            </a:pPr>
            <a:r>
              <a:rPr lang="en-US" sz="1400" dirty="0">
                <a:solidFill>
                  <a:srgbClr val="FFFFFF"/>
                </a:solidFill>
              </a:rPr>
              <a:t>The immigration system is being effectively weaponized right now because it was designed to protect and promote white dominance.  </a:t>
            </a:r>
          </a:p>
          <a:p>
            <a:pPr marL="0" indent="0">
              <a:lnSpc>
                <a:spcPct val="100000"/>
              </a:lnSpc>
              <a:buNone/>
            </a:pPr>
            <a:endParaRPr lang="en-US" sz="1400" dirty="0">
              <a:solidFill>
                <a:srgbClr val="FFFFFF"/>
              </a:solidFill>
            </a:endParaRPr>
          </a:p>
          <a:p>
            <a:pPr marL="0" indent="0">
              <a:lnSpc>
                <a:spcPct val="100000"/>
              </a:lnSpc>
              <a:buNone/>
            </a:pPr>
            <a:r>
              <a:rPr lang="en-US" sz="1400" b="1" dirty="0">
                <a:solidFill>
                  <a:srgbClr val="FFFFFF"/>
                </a:solidFill>
              </a:rPr>
              <a:t>The system is not “broken” – it was intended to work this way.</a:t>
            </a:r>
          </a:p>
          <a:p>
            <a:pPr marL="0" indent="0">
              <a:lnSpc>
                <a:spcPct val="100000"/>
              </a:lnSpc>
              <a:buNone/>
            </a:pPr>
            <a:endParaRPr lang="en-US" sz="1400" b="1" dirty="0">
              <a:solidFill>
                <a:srgbClr val="FFFFFF"/>
              </a:solidFill>
            </a:endParaRPr>
          </a:p>
          <a:p>
            <a:pPr marL="0" indent="0">
              <a:lnSpc>
                <a:spcPct val="100000"/>
              </a:lnSpc>
              <a:buNone/>
            </a:pPr>
            <a:r>
              <a:rPr lang="en-US" sz="1400" dirty="0">
                <a:solidFill>
                  <a:srgbClr val="FFFFFF"/>
                </a:solidFill>
              </a:rPr>
              <a:t>Because of the deep racist history of our immigration policy and the racist goals of policy makers, immigration status functions as a racial caste system in America.</a:t>
            </a:r>
          </a:p>
          <a:p>
            <a:pPr marL="0" indent="0">
              <a:lnSpc>
                <a:spcPct val="100000"/>
              </a:lnSpc>
              <a:buNone/>
            </a:pPr>
            <a:endParaRPr lang="en-US" sz="1400" dirty="0">
              <a:solidFill>
                <a:srgbClr val="FFFFFF"/>
              </a:solidFill>
            </a:endParaRPr>
          </a:p>
          <a:p>
            <a:pPr marL="0" indent="0">
              <a:lnSpc>
                <a:spcPct val="100000"/>
              </a:lnSpc>
              <a:buNone/>
            </a:pPr>
            <a:r>
              <a:rPr lang="en-US" sz="1400" dirty="0">
                <a:solidFill>
                  <a:srgbClr val="FFFFFF"/>
                </a:solidFill>
              </a:rPr>
              <a:t>Even though they are facially race-neutral, all systems that make distinctions based on citizenship or immigration status are furthering the system’s goal of perpetuating white dominance. </a:t>
            </a:r>
          </a:p>
          <a:p>
            <a:pPr marL="0" indent="0">
              <a:lnSpc>
                <a:spcPct val="100000"/>
              </a:lnSpc>
              <a:buNone/>
            </a:pPr>
            <a:endParaRPr lang="en-US" sz="1400" dirty="0">
              <a:solidFill>
                <a:srgbClr val="FFFFFF"/>
              </a:solidFill>
            </a:endParaRPr>
          </a:p>
          <a:p>
            <a:pPr marL="0" indent="0">
              <a:lnSpc>
                <a:spcPct val="100000"/>
              </a:lnSpc>
              <a:buNone/>
            </a:pPr>
            <a:r>
              <a:rPr lang="en-US" sz="1400" dirty="0">
                <a:solidFill>
                  <a:srgbClr val="FFFFFF"/>
                </a:solidFill>
              </a:rPr>
              <a:t>This is the system UCs enter and that defines their experience and creates one additional layer of trauma and barriers.</a:t>
            </a:r>
          </a:p>
        </p:txBody>
      </p:sp>
    </p:spTree>
    <p:extLst>
      <p:ext uri="{BB962C8B-B14F-4D97-AF65-F5344CB8AC3E}">
        <p14:creationId xmlns:p14="http://schemas.microsoft.com/office/powerpoint/2010/main" val="121226148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1">
            <a:extLst>
              <a:ext uri="{FF2B5EF4-FFF2-40B4-BE49-F238E27FC236}">
                <a16:creationId xmlns:a16="http://schemas.microsoft.com/office/drawing/2014/main" id="{C4A547A5-97F8-4981-BCD9-38629EC6AD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08F6CB94-D74E-4E1E-9CF2-62E85F1E8FCF}"/>
              </a:ext>
            </a:extLst>
          </p:cNvPr>
          <p:cNvSpPr>
            <a:spLocks noGrp="1"/>
          </p:cNvSpPr>
          <p:nvPr>
            <p:ph type="title"/>
          </p:nvPr>
        </p:nvSpPr>
        <p:spPr>
          <a:xfrm>
            <a:off x="7064082" y="642594"/>
            <a:ext cx="4472921" cy="1371600"/>
          </a:xfrm>
        </p:spPr>
        <p:txBody>
          <a:bodyPr>
            <a:normAutofit/>
          </a:bodyPr>
          <a:lstStyle/>
          <a:p>
            <a:pPr eaLnBrk="1" hangingPunct="1"/>
            <a:r>
              <a:rPr lang="en-US" altLang="en-US"/>
              <a:t>Immigration Court</a:t>
            </a:r>
          </a:p>
        </p:txBody>
      </p:sp>
      <p:sp>
        <p:nvSpPr>
          <p:cNvPr id="3" name="Content Placeholder 2">
            <a:extLst>
              <a:ext uri="{FF2B5EF4-FFF2-40B4-BE49-F238E27FC236}">
                <a16:creationId xmlns:a16="http://schemas.microsoft.com/office/drawing/2014/main" id="{5CB2DC58-7D9D-4603-8393-4A07B7790E88}"/>
              </a:ext>
            </a:extLst>
          </p:cNvPr>
          <p:cNvSpPr>
            <a:spLocks noGrp="1"/>
          </p:cNvSpPr>
          <p:nvPr>
            <p:ph idx="1"/>
          </p:nvPr>
        </p:nvSpPr>
        <p:spPr>
          <a:xfrm>
            <a:off x="7064082" y="2103120"/>
            <a:ext cx="4472922" cy="3931920"/>
          </a:xfrm>
        </p:spPr>
        <p:txBody>
          <a:bodyPr rtlCol="0">
            <a:normAutofit/>
          </a:bodyPr>
          <a:lstStyle/>
          <a:p>
            <a:pPr marL="342906" indent="-342906" defTabSz="457207">
              <a:buClr>
                <a:schemeClr val="bg2">
                  <a:lumMod val="40000"/>
                  <a:lumOff val="60000"/>
                </a:schemeClr>
              </a:buClr>
              <a:buFont typeface="Wingdings 3" charset="2"/>
              <a:buChar char=""/>
              <a:defRPr/>
            </a:pPr>
            <a:r>
              <a:rPr lang="en-US" sz="1700" dirty="0"/>
              <a:t>Immigration Court is located in Detroit</a:t>
            </a:r>
          </a:p>
          <a:p>
            <a:pPr marL="342906" indent="-342906" defTabSz="457207">
              <a:buClr>
                <a:schemeClr val="bg2">
                  <a:lumMod val="40000"/>
                  <a:lumOff val="60000"/>
                </a:schemeClr>
              </a:buClr>
              <a:buFont typeface="Wingdings 3" charset="2"/>
              <a:buChar char=""/>
              <a:defRPr/>
            </a:pPr>
            <a:r>
              <a:rPr lang="en-US" sz="1700" dirty="0"/>
              <a:t>Court oversees removal process</a:t>
            </a:r>
          </a:p>
          <a:p>
            <a:pPr marL="342906" indent="-342906" defTabSz="457207">
              <a:buClr>
                <a:schemeClr val="bg2">
                  <a:lumMod val="40000"/>
                  <a:lumOff val="60000"/>
                </a:schemeClr>
              </a:buClr>
              <a:buFont typeface="Wingdings 3" charset="2"/>
              <a:buChar char=""/>
              <a:defRPr/>
            </a:pPr>
            <a:r>
              <a:rPr lang="en-US" sz="1700" dirty="0"/>
              <a:t>This process is independent from the process involved with getting reunified with a sponsor or from any other applications the attorney may file.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887E2-E301-4E34-BB77-5F7E1D934D70}"/>
              </a:ext>
            </a:extLst>
          </p:cNvPr>
          <p:cNvSpPr>
            <a:spLocks noGrp="1"/>
          </p:cNvSpPr>
          <p:nvPr>
            <p:ph type="title"/>
          </p:nvPr>
        </p:nvSpPr>
        <p:spPr>
          <a:xfrm>
            <a:off x="644884" y="1168400"/>
            <a:ext cx="3270624" cy="4521200"/>
          </a:xfrm>
        </p:spPr>
        <p:txBody>
          <a:bodyPr>
            <a:normAutofit/>
          </a:bodyPr>
          <a:lstStyle/>
          <a:p>
            <a:r>
              <a:rPr lang="en-US" dirty="0">
                <a:solidFill>
                  <a:schemeClr val="tx1"/>
                </a:solidFill>
              </a:rPr>
              <a:t>Common</a:t>
            </a:r>
            <a:br>
              <a:rPr lang="en-US" dirty="0">
                <a:solidFill>
                  <a:schemeClr val="tx1"/>
                </a:solidFill>
              </a:rPr>
            </a:br>
            <a:r>
              <a:rPr lang="en-US" dirty="0">
                <a:solidFill>
                  <a:schemeClr val="tx1"/>
                </a:solidFill>
              </a:rPr>
              <a:t>Defenses to Removal for UCs</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12D4C0-77D7-40D0-AC59-AF738FCF39D8}"/>
              </a:ext>
            </a:extLst>
          </p:cNvPr>
          <p:cNvSpPr>
            <a:spLocks noGrp="1"/>
          </p:cNvSpPr>
          <p:nvPr>
            <p:ph idx="1"/>
          </p:nvPr>
        </p:nvSpPr>
        <p:spPr>
          <a:xfrm>
            <a:off x="5596986" y="1364328"/>
            <a:ext cx="5223595" cy="4123257"/>
          </a:xfrm>
        </p:spPr>
        <p:txBody>
          <a:bodyPr anchor="ctr">
            <a:normAutofit/>
          </a:bodyPr>
          <a:lstStyle/>
          <a:p>
            <a:r>
              <a:rPr lang="en-US" sz="2000" dirty="0">
                <a:solidFill>
                  <a:schemeClr val="tx1">
                    <a:lumMod val="85000"/>
                    <a:lumOff val="15000"/>
                  </a:schemeClr>
                </a:solidFill>
              </a:rPr>
              <a:t>Special Immigrant Juvenile Status</a:t>
            </a:r>
          </a:p>
          <a:p>
            <a:r>
              <a:rPr lang="en-US" sz="2000" dirty="0">
                <a:solidFill>
                  <a:schemeClr val="tx1">
                    <a:lumMod val="85000"/>
                    <a:lumOff val="15000"/>
                  </a:schemeClr>
                </a:solidFill>
              </a:rPr>
              <a:t>Asylum</a:t>
            </a:r>
          </a:p>
          <a:p>
            <a:r>
              <a:rPr lang="en-US" sz="2000" dirty="0">
                <a:solidFill>
                  <a:schemeClr val="tx1">
                    <a:lumMod val="85000"/>
                    <a:lumOff val="15000"/>
                  </a:schemeClr>
                </a:solidFill>
              </a:rPr>
              <a:t>T Non Immigrant Status (“T Visa”)</a:t>
            </a:r>
          </a:p>
          <a:p>
            <a:r>
              <a:rPr lang="en-US" sz="2000" dirty="0">
                <a:solidFill>
                  <a:schemeClr val="tx1">
                    <a:lumMod val="85000"/>
                    <a:lumOff val="15000"/>
                  </a:schemeClr>
                </a:solidFill>
              </a:rPr>
              <a:t>U Non Immigrant Status (“U Visa”)</a:t>
            </a:r>
          </a:p>
        </p:txBody>
      </p:sp>
    </p:spTree>
    <p:extLst>
      <p:ext uri="{BB962C8B-B14F-4D97-AF65-F5344CB8AC3E}">
        <p14:creationId xmlns:p14="http://schemas.microsoft.com/office/powerpoint/2010/main" val="342696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16386" name="Title 2">
            <a:extLst>
              <a:ext uri="{FF2B5EF4-FFF2-40B4-BE49-F238E27FC236}">
                <a16:creationId xmlns:a16="http://schemas.microsoft.com/office/drawing/2014/main" id="{7D53D67B-3071-45DF-84E8-924E2FBBB48E}"/>
              </a:ext>
            </a:extLst>
          </p:cNvPr>
          <p:cNvSpPr>
            <a:spLocks noGrp="1"/>
          </p:cNvSpPr>
          <p:nvPr>
            <p:ph type="title"/>
          </p:nvPr>
        </p:nvSpPr>
        <p:spPr>
          <a:xfrm>
            <a:off x="983887" y="1185059"/>
            <a:ext cx="3491832" cy="4487882"/>
          </a:xfrm>
        </p:spPr>
        <p:txBody>
          <a:bodyPr>
            <a:normAutofit/>
          </a:bodyPr>
          <a:lstStyle/>
          <a:p>
            <a:pPr algn="ctr" eaLnBrk="1" hangingPunct="1"/>
            <a:r>
              <a:rPr lang="en-US" altLang="en-US" sz="4400">
                <a:ea typeface="ＭＳ Ｐゴシック" panose="020B0600070205080204" pitchFamily="34" charset="-128"/>
              </a:rPr>
              <a:t>Special Immigrant Juvenile Status</a:t>
            </a:r>
          </a:p>
        </p:txBody>
      </p:sp>
      <p:sp>
        <p:nvSpPr>
          <p:cNvPr id="79" name="Rectangle 78">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 name="Content Placeholder 1">
            <a:extLst>
              <a:ext uri="{FF2B5EF4-FFF2-40B4-BE49-F238E27FC236}">
                <a16:creationId xmlns:a16="http://schemas.microsoft.com/office/drawing/2014/main" id="{50240941-E8E3-4E17-9192-57DF9D918C22}"/>
              </a:ext>
            </a:extLst>
          </p:cNvPr>
          <p:cNvSpPr>
            <a:spLocks noGrp="1"/>
          </p:cNvSpPr>
          <p:nvPr>
            <p:ph idx="1"/>
          </p:nvPr>
        </p:nvSpPr>
        <p:spPr>
          <a:xfrm>
            <a:off x="6403656" y="936416"/>
            <a:ext cx="4870512" cy="4985169"/>
          </a:xfrm>
        </p:spPr>
        <p:txBody>
          <a:bodyPr anchor="ctr">
            <a:normAutofit/>
          </a:bodyPr>
          <a:lstStyle/>
          <a:p>
            <a:pPr eaLnBrk="1" hangingPunct="1"/>
            <a:r>
              <a:rPr lang="en-US" altLang="en-US" sz="2000">
                <a:ea typeface="ＭＳ Ｐゴシック" panose="020B0600070205080204" pitchFamily="34" charset="-128"/>
              </a:rPr>
              <a:t>Requires an action to be filed in </a:t>
            </a:r>
            <a:r>
              <a:rPr lang="en-US" altLang="en-US" sz="2000" u="sng">
                <a:ea typeface="ＭＳ Ｐゴシック" panose="020B0600070205080204" pitchFamily="34" charset="-128"/>
              </a:rPr>
              <a:t>state</a:t>
            </a:r>
            <a:r>
              <a:rPr lang="en-US" altLang="en-US" sz="2000">
                <a:ea typeface="ＭＳ Ｐゴシック" panose="020B0600070205080204" pitchFamily="34" charset="-128"/>
              </a:rPr>
              <a:t> court</a:t>
            </a:r>
          </a:p>
          <a:p>
            <a:pPr eaLnBrk="1" hangingPunct="1"/>
            <a:r>
              <a:rPr lang="en-US" altLang="en-US" sz="2000">
                <a:ea typeface="ＭＳ Ｐゴシック" panose="020B0600070205080204" pitchFamily="34" charset="-128"/>
              </a:rPr>
              <a:t>State court judge must make the following findings (INA 101(a)(27)(J)):</a:t>
            </a:r>
          </a:p>
          <a:p>
            <a:pPr lvl="1" eaLnBrk="1" hangingPunct="1"/>
            <a:r>
              <a:rPr lang="en-US" altLang="en-US" sz="2000">
                <a:ea typeface="ＭＳ Ｐゴシック" panose="020B0600070205080204" pitchFamily="34" charset="-128"/>
              </a:rPr>
              <a:t>Dependent on juvenile court</a:t>
            </a:r>
          </a:p>
          <a:p>
            <a:pPr lvl="1" eaLnBrk="1" hangingPunct="1"/>
            <a:r>
              <a:rPr lang="en-US" altLang="en-US" sz="2000">
                <a:ea typeface="ＭＳ Ｐゴシック" panose="020B0600070205080204" pitchFamily="34" charset="-128"/>
              </a:rPr>
              <a:t>Reunification with </a:t>
            </a:r>
            <a:r>
              <a:rPr lang="en-US" altLang="en-US" sz="2000" u="sng">
                <a:ea typeface="ＭＳ Ｐゴシック" panose="020B0600070205080204" pitchFamily="34" charset="-128"/>
              </a:rPr>
              <a:t>one or both</a:t>
            </a:r>
            <a:r>
              <a:rPr lang="en-US" altLang="en-US" sz="2000">
                <a:ea typeface="ＭＳ Ｐゴシック" panose="020B0600070205080204" pitchFamily="34" charset="-128"/>
              </a:rPr>
              <a:t> parents is not viable due to abuse, neglect, abandonment, or a similar basis under State law;</a:t>
            </a:r>
          </a:p>
          <a:p>
            <a:pPr lvl="1" eaLnBrk="1" hangingPunct="1"/>
            <a:r>
              <a:rPr lang="en-US" altLang="en-US" sz="2000">
                <a:ea typeface="ＭＳ Ｐゴシック" panose="020B0600070205080204" pitchFamily="34" charset="-128"/>
              </a:rPr>
              <a:t>It would not be in the child’s best interest to be returned to the country of origin</a:t>
            </a:r>
          </a:p>
          <a:p>
            <a:pPr lvl="1" eaLnBrk="1" hangingPunct="1"/>
            <a:r>
              <a:rPr lang="en-US" altLang="en-US" sz="2000">
                <a:ea typeface="ＭＳ Ｐゴシック" panose="020B0600070205080204" pitchFamily="34" charset="-128"/>
              </a:rPr>
              <a:t>BCS handles this portion of the child’s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17410" name="Title 2">
            <a:extLst>
              <a:ext uri="{FF2B5EF4-FFF2-40B4-BE49-F238E27FC236}">
                <a16:creationId xmlns:a16="http://schemas.microsoft.com/office/drawing/2014/main" id="{949432A1-074D-4C0D-A0B4-59B3C0A859FC}"/>
              </a:ext>
            </a:extLst>
          </p:cNvPr>
          <p:cNvSpPr>
            <a:spLocks noGrp="1"/>
          </p:cNvSpPr>
          <p:nvPr>
            <p:ph type="title"/>
          </p:nvPr>
        </p:nvSpPr>
        <p:spPr>
          <a:xfrm>
            <a:off x="866440" y="1000370"/>
            <a:ext cx="3462079" cy="4857262"/>
          </a:xfrm>
        </p:spPr>
        <p:txBody>
          <a:bodyPr>
            <a:normAutofit/>
          </a:bodyPr>
          <a:lstStyle/>
          <a:p>
            <a:pPr algn="r" eaLnBrk="1" hangingPunct="1"/>
            <a:r>
              <a:rPr lang="en-US" altLang="en-US" sz="4100">
                <a:solidFill>
                  <a:srgbClr val="FFFFFF"/>
                </a:solidFill>
                <a:ea typeface="ＭＳ Ｐゴシック" panose="020B0600070205080204" pitchFamily="34" charset="-128"/>
              </a:rPr>
              <a:t>SIJS and State Court Proceedings	</a:t>
            </a:r>
          </a:p>
        </p:txBody>
      </p:sp>
      <p:sp>
        <p:nvSpPr>
          <p:cNvPr id="2" name="Content Placeholder 1">
            <a:extLst>
              <a:ext uri="{FF2B5EF4-FFF2-40B4-BE49-F238E27FC236}">
                <a16:creationId xmlns:a16="http://schemas.microsoft.com/office/drawing/2014/main" id="{B61308EA-11D2-448B-95C1-F6968895B255}"/>
              </a:ext>
            </a:extLst>
          </p:cNvPr>
          <p:cNvSpPr>
            <a:spLocks noGrp="1"/>
          </p:cNvSpPr>
          <p:nvPr>
            <p:ph idx="1"/>
          </p:nvPr>
        </p:nvSpPr>
        <p:spPr>
          <a:xfrm>
            <a:off x="4963691" y="1000370"/>
            <a:ext cx="6212310" cy="4857262"/>
          </a:xfrm>
        </p:spPr>
        <p:txBody>
          <a:bodyPr anchor="ctr">
            <a:normAutofit/>
          </a:bodyPr>
          <a:lstStyle/>
          <a:p>
            <a:pPr eaLnBrk="1" hangingPunct="1"/>
            <a:r>
              <a:rPr lang="en-US" altLang="en-US" sz="2000" dirty="0">
                <a:solidFill>
                  <a:srgbClr val="FFFFFF"/>
                </a:solidFill>
                <a:ea typeface="ＭＳ Ｐゴシック" panose="020B0600070205080204" pitchFamily="34" charset="-128"/>
              </a:rPr>
              <a:t>Types of Proceedings</a:t>
            </a:r>
          </a:p>
          <a:p>
            <a:pPr lvl="1" eaLnBrk="1" hangingPunct="1"/>
            <a:r>
              <a:rPr lang="en-US" altLang="en-US" sz="2000" dirty="0">
                <a:solidFill>
                  <a:srgbClr val="FFFFFF"/>
                </a:solidFill>
                <a:ea typeface="ＭＳ Ｐゴシック" panose="020B0600070205080204" pitchFamily="34" charset="-128"/>
              </a:rPr>
              <a:t>Custody</a:t>
            </a:r>
          </a:p>
          <a:p>
            <a:pPr lvl="1" eaLnBrk="1" hangingPunct="1"/>
            <a:r>
              <a:rPr lang="en-US" altLang="en-US" sz="2000" dirty="0">
                <a:solidFill>
                  <a:srgbClr val="FFFFFF"/>
                </a:solidFill>
                <a:ea typeface="ＭＳ Ｐゴシック" panose="020B0600070205080204" pitchFamily="34" charset="-128"/>
              </a:rPr>
              <a:t>Guardianship</a:t>
            </a:r>
          </a:p>
          <a:p>
            <a:pPr lvl="1" eaLnBrk="1" hangingPunct="1"/>
            <a:r>
              <a:rPr lang="en-US" altLang="en-US" sz="2000" dirty="0">
                <a:solidFill>
                  <a:srgbClr val="FFFFFF"/>
                </a:solidFill>
                <a:ea typeface="ＭＳ Ｐゴシック" panose="020B0600070205080204" pitchFamily="34" charset="-128"/>
              </a:rPr>
              <a:t>Paternity</a:t>
            </a:r>
          </a:p>
          <a:p>
            <a:pPr lvl="1" eaLnBrk="1" hangingPunct="1"/>
            <a:r>
              <a:rPr lang="en-US" altLang="en-US" sz="2000" dirty="0">
                <a:solidFill>
                  <a:srgbClr val="FFFFFF"/>
                </a:solidFill>
                <a:ea typeface="ＭＳ Ｐゴシック" panose="020B0600070205080204" pitchFamily="34" charset="-128"/>
              </a:rPr>
              <a:t>Delinquency</a:t>
            </a:r>
          </a:p>
          <a:p>
            <a:pPr lvl="1" eaLnBrk="1" hangingPunct="1"/>
            <a:r>
              <a:rPr lang="en-US" altLang="en-US" sz="2000" dirty="0">
                <a:solidFill>
                  <a:srgbClr val="FFFFFF"/>
                </a:solidFill>
                <a:ea typeface="ＭＳ Ｐゴシック" panose="020B0600070205080204" pitchFamily="34" charset="-128"/>
              </a:rPr>
              <a:t>Abuse and Neglect</a:t>
            </a:r>
          </a:p>
          <a:p>
            <a:pPr lvl="1" eaLnBrk="1" hangingPunct="1"/>
            <a:endParaRPr lang="en-US" altLang="en-US" sz="2000" dirty="0">
              <a:solidFill>
                <a:srgbClr val="FFFFFF"/>
              </a:solidFill>
              <a:ea typeface="ＭＳ Ｐゴシック" panose="020B0600070205080204" pitchFamily="34" charset="-128"/>
            </a:endParaRPr>
          </a:p>
          <a:p>
            <a:pPr eaLnBrk="1" hangingPunct="1"/>
            <a:r>
              <a:rPr lang="en-US" altLang="en-US" sz="2000" dirty="0">
                <a:solidFill>
                  <a:srgbClr val="FFFFFF"/>
                </a:solidFill>
                <a:ea typeface="ＭＳ Ｐゴシック" panose="020B0600070205080204" pitchFamily="34" charset="-128"/>
              </a:rPr>
              <a:t>As a form of relief, the likelihood of SIJS being successful can vary wildly from state-to-state, or even county-to-county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duotone>
              <a:schemeClr val="bg1">
                <a:tint val="95000"/>
              </a:schemeClr>
              <a:schemeClr val="bg1">
                <a:shade val="92000"/>
                <a:satMod val="115000"/>
              </a:schemeClr>
            </a:duotone>
            <a:extLst>
              <a:ext uri="{28A0092B-C50C-407E-A947-70E740481C1C}">
                <a14:useLocalDpi xmlns:a14="http://schemas.microsoft.com/office/drawing/2010/main"/>
              </a:ext>
            </a:extLst>
          </a:blip>
          <a:tile tx="0" ty="0" sx="60000" sy="60000" flip="none" algn="tl"/>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C3F2FEB-1F95-4265-BA92-EEB68929A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7F9D8D4-D882-479D-938B-0BB893BB3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491974" cy="6108192"/>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2BA6397C-E5A6-43E6-9BB9-2158E24AB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5160" y="0"/>
            <a:ext cx="7326304"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CC662B34-FDF6-468A-9392-D4B2D7FA40A5}"/>
              </a:ext>
            </a:extLst>
          </p:cNvPr>
          <p:cNvSpPr>
            <a:spLocks noGrp="1"/>
          </p:cNvSpPr>
          <p:nvPr>
            <p:ph type="title"/>
          </p:nvPr>
        </p:nvSpPr>
        <p:spPr>
          <a:xfrm>
            <a:off x="5901924" y="643464"/>
            <a:ext cx="5646609" cy="5571071"/>
          </a:xfrm>
        </p:spPr>
        <p:txBody>
          <a:bodyPr>
            <a:normAutofit/>
          </a:bodyPr>
          <a:lstStyle/>
          <a:p>
            <a:pPr eaLnBrk="1" hangingPunct="1"/>
            <a:r>
              <a:rPr lang="en-US" altLang="en-US" sz="6000">
                <a:solidFill>
                  <a:srgbClr val="FFFFFF"/>
                </a:solidFill>
              </a:rPr>
              <a:t>SIJS Application	</a:t>
            </a:r>
          </a:p>
        </p:txBody>
      </p:sp>
      <p:graphicFrame>
        <p:nvGraphicFramePr>
          <p:cNvPr id="18437" name="Content Placeholder 2">
            <a:extLst>
              <a:ext uri="{FF2B5EF4-FFF2-40B4-BE49-F238E27FC236}">
                <a16:creationId xmlns:a16="http://schemas.microsoft.com/office/drawing/2014/main" id="{D624FF64-9ADD-4809-AFA6-D8DC1BD2062F}"/>
              </a:ext>
            </a:extLst>
          </p:cNvPr>
          <p:cNvGraphicFramePr>
            <a:graphicFrameLocks noGrp="1"/>
          </p:cNvGraphicFramePr>
          <p:nvPr>
            <p:ph idx="1"/>
            <p:extLst>
              <p:ext uri="{D42A27DB-BD31-4B8C-83A1-F6EECF244321}">
                <p14:modId xmlns:p14="http://schemas.microsoft.com/office/powerpoint/2010/main" val="417438370"/>
              </p:ext>
            </p:extLst>
          </p:nvPr>
        </p:nvGraphicFramePr>
        <p:xfrm>
          <a:off x="643466" y="374904"/>
          <a:ext cx="3969327" cy="5563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ectangle 73">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76" name="Rectangle 75">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19458" name="Title 1">
            <a:extLst>
              <a:ext uri="{FF2B5EF4-FFF2-40B4-BE49-F238E27FC236}">
                <a16:creationId xmlns:a16="http://schemas.microsoft.com/office/drawing/2014/main" id="{756BF396-2F40-4D26-99D1-DDCE113A7D39}"/>
              </a:ext>
            </a:extLst>
          </p:cNvPr>
          <p:cNvSpPr>
            <a:spLocks noGrp="1"/>
          </p:cNvSpPr>
          <p:nvPr>
            <p:ph type="title"/>
          </p:nvPr>
        </p:nvSpPr>
        <p:spPr>
          <a:xfrm>
            <a:off x="1192625" y="1420706"/>
            <a:ext cx="3466540" cy="4016587"/>
          </a:xfrm>
        </p:spPr>
        <p:txBody>
          <a:bodyPr>
            <a:normAutofit/>
          </a:bodyPr>
          <a:lstStyle/>
          <a:p>
            <a:pPr eaLnBrk="1" hangingPunct="1"/>
            <a:r>
              <a:rPr lang="en-US" altLang="en-US" sz="3600"/>
              <a:t>After SIJS Approval</a:t>
            </a:r>
          </a:p>
        </p:txBody>
      </p:sp>
      <p:cxnSp>
        <p:nvCxnSpPr>
          <p:cNvPr id="78" name="Straight Connector 77">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459" name="Content Placeholder 2">
            <a:extLst>
              <a:ext uri="{FF2B5EF4-FFF2-40B4-BE49-F238E27FC236}">
                <a16:creationId xmlns:a16="http://schemas.microsoft.com/office/drawing/2014/main" id="{DBBC392F-B0A4-481C-AC5C-3515ED5E9031}"/>
              </a:ext>
            </a:extLst>
          </p:cNvPr>
          <p:cNvSpPr>
            <a:spLocks noGrp="1"/>
          </p:cNvSpPr>
          <p:nvPr>
            <p:ph idx="1"/>
          </p:nvPr>
        </p:nvSpPr>
        <p:spPr>
          <a:xfrm>
            <a:off x="5236723" y="1420706"/>
            <a:ext cx="5514758" cy="4016587"/>
          </a:xfrm>
        </p:spPr>
        <p:txBody>
          <a:bodyPr anchor="ctr">
            <a:normAutofit/>
          </a:bodyPr>
          <a:lstStyle/>
          <a:p>
            <a:pPr eaLnBrk="1" hangingPunct="1"/>
            <a:r>
              <a:rPr lang="en-US" altLang="en-US" dirty="0">
                <a:solidFill>
                  <a:schemeClr val="tx1">
                    <a:lumMod val="75000"/>
                    <a:lumOff val="25000"/>
                  </a:schemeClr>
                </a:solidFill>
              </a:rPr>
              <a:t>NOT A STATUS</a:t>
            </a:r>
          </a:p>
          <a:p>
            <a:pPr lvl="1" eaLnBrk="1" hangingPunct="1"/>
            <a:r>
              <a:rPr lang="en-US" altLang="en-US" dirty="0">
                <a:solidFill>
                  <a:schemeClr val="tx1">
                    <a:lumMod val="75000"/>
                    <a:lumOff val="25000"/>
                  </a:schemeClr>
                </a:solidFill>
              </a:rPr>
              <a:t>Creates eligibility for a green card.</a:t>
            </a:r>
          </a:p>
          <a:p>
            <a:r>
              <a:rPr lang="en-US" altLang="en-US" dirty="0">
                <a:solidFill>
                  <a:schemeClr val="tx1">
                    <a:lumMod val="75000"/>
                    <a:lumOff val="25000"/>
                  </a:schemeClr>
                </a:solidFill>
              </a:rPr>
              <a:t>Visa Bulletin</a:t>
            </a:r>
          </a:p>
          <a:p>
            <a:pPr lvl="1" eaLnBrk="1" hangingPunct="1"/>
            <a:r>
              <a:rPr lang="en-US" altLang="en-US" dirty="0">
                <a:solidFill>
                  <a:schemeClr val="tx1">
                    <a:lumMod val="75000"/>
                    <a:lumOff val="25000"/>
                  </a:schemeClr>
                </a:solidFill>
              </a:rPr>
              <a:t>When a child can apply for a green card is determined by the Department of State’s Visa Bulletin </a:t>
            </a:r>
          </a:p>
          <a:p>
            <a:pPr lvl="1" eaLnBrk="1" hangingPunct="1"/>
            <a:r>
              <a:rPr lang="en-US" altLang="en-US" dirty="0">
                <a:solidFill>
                  <a:schemeClr val="tx1">
                    <a:lumMod val="75000"/>
                    <a:lumOff val="25000"/>
                  </a:schemeClr>
                </a:solidFill>
              </a:rPr>
              <a:t>Based on application’s Priority Date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1506" name="Title 2">
            <a:extLst>
              <a:ext uri="{FF2B5EF4-FFF2-40B4-BE49-F238E27FC236}">
                <a16:creationId xmlns:a16="http://schemas.microsoft.com/office/drawing/2014/main" id="{980433AF-8F84-4130-9B0D-C4CA60B8B30D}"/>
              </a:ext>
            </a:extLst>
          </p:cNvPr>
          <p:cNvSpPr>
            <a:spLocks noGrp="1"/>
          </p:cNvSpPr>
          <p:nvPr>
            <p:ph type="title"/>
          </p:nvPr>
        </p:nvSpPr>
        <p:spPr>
          <a:xfrm>
            <a:off x="983887" y="1185059"/>
            <a:ext cx="3491832" cy="4487882"/>
          </a:xfrm>
        </p:spPr>
        <p:txBody>
          <a:bodyPr>
            <a:normAutofit/>
          </a:bodyPr>
          <a:lstStyle/>
          <a:p>
            <a:pPr algn="ctr" eaLnBrk="1" hangingPunct="1"/>
            <a:r>
              <a:rPr lang="en-US" altLang="en-US" sz="4400">
                <a:ea typeface="ＭＳ Ｐゴシック" panose="020B0600070205080204" pitchFamily="34" charset="-128"/>
              </a:rPr>
              <a:t>Asylum</a:t>
            </a:r>
          </a:p>
        </p:txBody>
      </p:sp>
      <p:sp>
        <p:nvSpPr>
          <p:cNvPr id="79" name="Rectangle 78">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 name="Content Placeholder 1">
            <a:extLst>
              <a:ext uri="{FF2B5EF4-FFF2-40B4-BE49-F238E27FC236}">
                <a16:creationId xmlns:a16="http://schemas.microsoft.com/office/drawing/2014/main" id="{ADFCEF25-93B2-47AF-8AE2-7083CB2B5DE0}"/>
              </a:ext>
            </a:extLst>
          </p:cNvPr>
          <p:cNvSpPr>
            <a:spLocks noGrp="1"/>
          </p:cNvSpPr>
          <p:nvPr>
            <p:ph idx="1"/>
          </p:nvPr>
        </p:nvSpPr>
        <p:spPr>
          <a:xfrm>
            <a:off x="6403656" y="936416"/>
            <a:ext cx="4870512" cy="4985169"/>
          </a:xfrm>
        </p:spPr>
        <p:txBody>
          <a:bodyPr anchor="ctr">
            <a:normAutofit/>
          </a:bodyPr>
          <a:lstStyle/>
          <a:p>
            <a:pPr eaLnBrk="1" hangingPunct="1"/>
            <a:r>
              <a:rPr lang="en-US" altLang="en-US" sz="2000">
                <a:ea typeface="ＭＳ Ｐゴシック" panose="020B0600070205080204" pitchFamily="34" charset="-128"/>
              </a:rPr>
              <a:t>Definition of an asylee, INA 208(a)(1):</a:t>
            </a:r>
          </a:p>
          <a:p>
            <a:pPr lvl="1" eaLnBrk="1" hangingPunct="1"/>
            <a:r>
              <a:rPr lang="en-US" altLang="en-US" sz="2000">
                <a:ea typeface="ＭＳ Ｐゴシック" panose="020B0600070205080204" pitchFamily="34" charset="-128"/>
              </a:rPr>
              <a:t>A person:</a:t>
            </a:r>
          </a:p>
          <a:p>
            <a:pPr lvl="2" eaLnBrk="1" hangingPunct="1"/>
            <a:r>
              <a:rPr lang="en-US" altLang="en-US" sz="2000">
                <a:ea typeface="ＭＳ Ｐゴシック" panose="020B0600070205080204" pitchFamily="34" charset="-128"/>
              </a:rPr>
              <a:t>Physically present in the U.S. who arrives in the U.S. </a:t>
            </a:r>
          </a:p>
          <a:p>
            <a:pPr lvl="2" eaLnBrk="1" hangingPunct="1"/>
            <a:r>
              <a:rPr lang="en-US" altLang="en-US" sz="2000">
                <a:ea typeface="ＭＳ Ｐゴシック" panose="020B0600070205080204" pitchFamily="34" charset="-128"/>
              </a:rPr>
              <a:t>well-founded fear</a:t>
            </a:r>
          </a:p>
          <a:p>
            <a:pPr lvl="2" eaLnBrk="1" hangingPunct="1"/>
            <a:r>
              <a:rPr lang="en-US" altLang="en-US" sz="2000">
                <a:ea typeface="ＭＳ Ｐゴシック" panose="020B0600070205080204" pitchFamily="34" charset="-128"/>
              </a:rPr>
              <a:t>of persecution</a:t>
            </a:r>
          </a:p>
          <a:p>
            <a:pPr lvl="2" eaLnBrk="1" hangingPunct="1"/>
            <a:r>
              <a:rPr lang="en-US" altLang="en-US" sz="2000">
                <a:ea typeface="ＭＳ Ｐゴシック" panose="020B0600070205080204" pitchFamily="34" charset="-128"/>
              </a:rPr>
              <a:t>on account of race, religion, nationality, political opinion, or </a:t>
            </a:r>
            <a:r>
              <a:rPr lang="en-US" altLang="en-US" sz="2000" u="sng">
                <a:ea typeface="ＭＳ Ｐゴシック" panose="020B0600070205080204" pitchFamily="34" charset="-128"/>
              </a:rPr>
              <a:t>membership in a particular social group</a:t>
            </a:r>
          </a:p>
          <a:p>
            <a:pPr lvl="2" eaLnBrk="1" hangingPunct="1"/>
            <a:r>
              <a:rPr lang="en-US" altLang="en-US" sz="2000">
                <a:ea typeface="ＭＳ Ｐゴシック" panose="020B0600070205080204" pitchFamily="34" charset="-128"/>
              </a:rPr>
              <a:t>no state protection</a:t>
            </a:r>
          </a:p>
          <a:p>
            <a:pPr lvl="2"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Safe Third Country Agreements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69B2-318E-42F4-AB44-036832538948}"/>
              </a:ext>
            </a:extLst>
          </p:cNvPr>
          <p:cNvSpPr>
            <a:spLocks noGrp="1"/>
          </p:cNvSpPr>
          <p:nvPr>
            <p:ph idx="1"/>
          </p:nvPr>
        </p:nvSpPr>
        <p:spPr>
          <a:xfrm>
            <a:off x="711073" y="3008376"/>
            <a:ext cx="10058400" cy="3849624"/>
          </a:xfrm>
        </p:spPr>
        <p:txBody>
          <a:bodyPr/>
          <a:lstStyle/>
          <a:p>
            <a:pPr marL="0" indent="0" algn="ctr">
              <a:buNone/>
            </a:pPr>
            <a:r>
              <a:rPr lang="en-US" dirty="0"/>
              <a:t>Ana Raquel Devereaux 				Molly Huffaker</a:t>
            </a:r>
          </a:p>
          <a:p>
            <a:pPr marL="0" indent="0" algn="ctr">
              <a:buNone/>
            </a:pPr>
            <a:r>
              <a:rPr lang="en-US" dirty="0"/>
              <a:t>Managing Attorney </a:t>
            </a:r>
            <a:r>
              <a:rPr lang="en-US" dirty="0" err="1"/>
              <a:t>Attorney</a:t>
            </a:r>
            <a:r>
              <a:rPr lang="en-US" dirty="0"/>
              <a:t>				Staff Attorney</a:t>
            </a:r>
          </a:p>
          <a:p>
            <a:pPr marL="0" indent="0" algn="ctr">
              <a:buNone/>
            </a:pPr>
            <a:r>
              <a:rPr lang="en-US" dirty="0">
                <a:hlinkClick r:id="rId2"/>
              </a:rPr>
              <a:t>Adevereaux@michiganimmigrant.org</a:t>
            </a:r>
            <a:r>
              <a:rPr lang="en-US" dirty="0"/>
              <a:t>			</a:t>
            </a:r>
            <a:r>
              <a:rPr lang="en-US" dirty="0">
                <a:hlinkClick r:id="rId3"/>
              </a:rPr>
              <a:t>Mhuffaker@michiganimmigrant.org</a:t>
            </a:r>
            <a:endParaRPr lang="en-US" dirty="0"/>
          </a:p>
          <a:p>
            <a:pPr marL="0" indent="0" algn="ctr">
              <a:buNone/>
            </a:pPr>
            <a:endParaRPr lang="en-US" dirty="0"/>
          </a:p>
          <a:p>
            <a:pPr marL="0" indent="0" algn="ctr">
              <a:buNone/>
            </a:pPr>
            <a:r>
              <a:rPr lang="en-US" dirty="0"/>
              <a:t>Unaccompanied Children’s Team</a:t>
            </a:r>
          </a:p>
          <a:p>
            <a:pPr marL="0" indent="0" algn="ctr">
              <a:buNone/>
            </a:pPr>
            <a:r>
              <a:rPr lang="en-US" dirty="0"/>
              <a:t>Michigan Immigrant Rights Center</a:t>
            </a:r>
          </a:p>
          <a:p>
            <a:pPr marL="0" indent="0" algn="ctr">
              <a:buNone/>
            </a:pPr>
            <a:r>
              <a:rPr lang="en-US" dirty="0"/>
              <a:t>Intake line: 734-239-6863</a:t>
            </a:r>
          </a:p>
          <a:p>
            <a:pPr marL="0" indent="0" algn="ctr">
              <a:buNone/>
            </a:pPr>
            <a:endParaRPr lang="en-US" dirty="0"/>
          </a:p>
        </p:txBody>
      </p:sp>
      <p:pic>
        <p:nvPicPr>
          <p:cNvPr id="5" name="Picture 5" descr="MIRC_4x2">
            <a:extLst>
              <a:ext uri="{FF2B5EF4-FFF2-40B4-BE49-F238E27FC236}">
                <a16:creationId xmlns:a16="http://schemas.microsoft.com/office/drawing/2014/main" id="{9FB3E076-3FBC-4355-B1F7-3DD335BF6B9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11473" y="729673"/>
            <a:ext cx="3657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E23FE5DA-088D-4A24-A46C-6C7239B18B8A}"/>
              </a:ext>
            </a:extLst>
          </p:cNvPr>
          <p:cNvSpPr txBox="1">
            <a:spLocks/>
          </p:cNvSpPr>
          <p:nvPr/>
        </p:nvSpPr>
        <p:spPr>
          <a:xfrm>
            <a:off x="1066800" y="3257666"/>
            <a:ext cx="10058400" cy="3849624"/>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a:p>
            <a:pPr marL="0" indent="0" defTabSz="457207">
              <a:spcBef>
                <a:spcPct val="0"/>
              </a:spcBef>
              <a:buClr>
                <a:schemeClr val="bg2">
                  <a:lumMod val="40000"/>
                  <a:lumOff val="60000"/>
                </a:schemeClr>
              </a:buClr>
              <a:buFont typeface="Garamond" pitchFamily="18" charset="0"/>
              <a:buNone/>
              <a:defRPr/>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781234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3" name="Title 2">
            <a:extLst>
              <a:ext uri="{FF2B5EF4-FFF2-40B4-BE49-F238E27FC236}">
                <a16:creationId xmlns:a16="http://schemas.microsoft.com/office/drawing/2014/main" id="{3E89031B-6AB6-4057-AB5B-F8E643C5DDA4}"/>
              </a:ext>
            </a:extLst>
          </p:cNvPr>
          <p:cNvSpPr>
            <a:spLocks noGrp="1"/>
          </p:cNvSpPr>
          <p:nvPr>
            <p:ph type="title"/>
          </p:nvPr>
        </p:nvSpPr>
        <p:spPr>
          <a:xfrm>
            <a:off x="1066800" y="1089090"/>
            <a:ext cx="10058400" cy="1371600"/>
          </a:xfrm>
        </p:spPr>
        <p:txBody>
          <a:bodyPr rtlCol="0">
            <a:normAutofit/>
          </a:bodyPr>
          <a:lstStyle/>
          <a:p>
            <a:pPr algn="ctr" defTabSz="457207">
              <a:defRPr/>
            </a:pPr>
            <a:r>
              <a:rPr lang="en-US" dirty="0">
                <a:solidFill>
                  <a:srgbClr val="FFFFFF"/>
                </a:solidFill>
              </a:rPr>
              <a:t>Special Protections for UCs in Asylum Proceedings</a:t>
            </a:r>
          </a:p>
        </p:txBody>
      </p:sp>
      <p:sp>
        <p:nvSpPr>
          <p:cNvPr id="2" name="Content Placeholder 1">
            <a:extLst>
              <a:ext uri="{FF2B5EF4-FFF2-40B4-BE49-F238E27FC236}">
                <a16:creationId xmlns:a16="http://schemas.microsoft.com/office/drawing/2014/main" id="{7FC40149-5712-431A-B833-7249567798A5}"/>
              </a:ext>
            </a:extLst>
          </p:cNvPr>
          <p:cNvSpPr>
            <a:spLocks noGrp="1"/>
          </p:cNvSpPr>
          <p:nvPr>
            <p:ph idx="1"/>
          </p:nvPr>
        </p:nvSpPr>
        <p:spPr>
          <a:xfrm>
            <a:off x="1409700" y="3429000"/>
            <a:ext cx="9372600" cy="2508384"/>
          </a:xfrm>
        </p:spPr>
        <p:txBody>
          <a:bodyPr rtlCol="0" anchor="t">
            <a:normAutofit/>
          </a:bodyPr>
          <a:lstStyle/>
          <a:p>
            <a:pPr marL="342906" indent="-342906"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Affirmative vs. Defensive Asylum Applications </a:t>
            </a:r>
          </a:p>
          <a:p>
            <a:pPr marL="742962" lvl="1" indent="-285755"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UCs who are in removal proceedings may first file an asylum application with USCIS</a:t>
            </a:r>
          </a:p>
          <a:p>
            <a:pPr marL="742962" lvl="1" indent="-285755"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This means the child will have an interview with an asylum officer in Chicago before going through Immigration Court</a:t>
            </a:r>
          </a:p>
          <a:p>
            <a:pPr marL="742962" lvl="1" indent="-285755" defTabSz="457207">
              <a:lnSpc>
                <a:spcPct val="90000"/>
              </a:lnSpc>
              <a:buClr>
                <a:schemeClr val="bg2">
                  <a:lumMod val="40000"/>
                  <a:lumOff val="60000"/>
                </a:schemeClr>
              </a:buClr>
              <a:buFont typeface="Wingdings 3" charset="2"/>
              <a:buChar char=""/>
              <a:defRPr/>
            </a:pPr>
            <a:endParaRPr lang="en-US" altLang="en-US" sz="1100" dirty="0">
              <a:ea typeface="ＭＳ Ｐゴシック" panose="020B0600070205080204" pitchFamily="34" charset="-128"/>
            </a:endParaRPr>
          </a:p>
          <a:p>
            <a:pPr marL="342906" indent="-342906"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One-year bar</a:t>
            </a:r>
          </a:p>
          <a:p>
            <a:pPr marL="742962" lvl="1" indent="-285755"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UCs are not subject to the one-year bar on asylum applications</a:t>
            </a:r>
          </a:p>
          <a:p>
            <a:pPr marL="342906" indent="-342906" defTabSz="457207">
              <a:lnSpc>
                <a:spcPct val="90000"/>
              </a:lnSpc>
              <a:buClr>
                <a:schemeClr val="bg2">
                  <a:lumMod val="40000"/>
                  <a:lumOff val="60000"/>
                </a:schemeClr>
              </a:buClr>
              <a:buFont typeface="Wingdings 3" charset="2"/>
              <a:buChar char=""/>
              <a:defRPr/>
            </a:pPr>
            <a:endParaRPr lang="en-US" altLang="en-US" sz="1100" dirty="0">
              <a:ea typeface="ＭＳ Ｐゴシック" panose="020B0600070205080204" pitchFamily="34" charset="-128"/>
            </a:endParaRPr>
          </a:p>
          <a:p>
            <a:pPr marL="342906" indent="-342906"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Even with these protections, winning asylum can be an uphill battle for many UCs</a:t>
            </a:r>
          </a:p>
          <a:p>
            <a:pPr marL="342906" indent="-342906" defTabSz="457207">
              <a:lnSpc>
                <a:spcPct val="90000"/>
              </a:lnSpc>
              <a:buClr>
                <a:schemeClr val="bg2">
                  <a:lumMod val="40000"/>
                  <a:lumOff val="60000"/>
                </a:schemeClr>
              </a:buClr>
              <a:buFont typeface="Wingdings 3" charset="2"/>
              <a:buChar char=""/>
              <a:defRPr/>
            </a:pPr>
            <a:r>
              <a:rPr lang="en-US" altLang="en-US" sz="1100" dirty="0">
                <a:ea typeface="ＭＳ Ｐゴシック" panose="020B0600070205080204" pitchFamily="34" charset="-128"/>
              </a:rPr>
              <a:t>Losing at the asylum office results in a referral to Immigration Court- a second 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8" name="Rectangle 7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3554" name="Title 1">
            <a:extLst>
              <a:ext uri="{FF2B5EF4-FFF2-40B4-BE49-F238E27FC236}">
                <a16:creationId xmlns:a16="http://schemas.microsoft.com/office/drawing/2014/main" id="{D99475E1-CF1D-42F0-AB55-6C1726EC15D0}"/>
              </a:ext>
            </a:extLst>
          </p:cNvPr>
          <p:cNvSpPr>
            <a:spLocks noGrp="1"/>
          </p:cNvSpPr>
          <p:nvPr>
            <p:ph type="title"/>
          </p:nvPr>
        </p:nvSpPr>
        <p:spPr>
          <a:xfrm>
            <a:off x="983887" y="1185059"/>
            <a:ext cx="3491832" cy="4487882"/>
          </a:xfrm>
        </p:spPr>
        <p:txBody>
          <a:bodyPr>
            <a:normAutofit/>
          </a:bodyPr>
          <a:lstStyle/>
          <a:p>
            <a:pPr algn="ctr" eaLnBrk="1" hangingPunct="1"/>
            <a:r>
              <a:rPr lang="en-US" altLang="en-US" sz="4400"/>
              <a:t>T Visas and Trafficking Letters</a:t>
            </a:r>
          </a:p>
        </p:txBody>
      </p:sp>
      <p:sp>
        <p:nvSpPr>
          <p:cNvPr id="80" name="Rectangle 7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3555" name="Content Placeholder 2">
            <a:extLst>
              <a:ext uri="{FF2B5EF4-FFF2-40B4-BE49-F238E27FC236}">
                <a16:creationId xmlns:a16="http://schemas.microsoft.com/office/drawing/2014/main" id="{2D289E71-575B-4F34-86C0-F2D8CE9535F6}"/>
              </a:ext>
            </a:extLst>
          </p:cNvPr>
          <p:cNvSpPr>
            <a:spLocks noGrp="1"/>
          </p:cNvSpPr>
          <p:nvPr>
            <p:ph idx="1"/>
          </p:nvPr>
        </p:nvSpPr>
        <p:spPr>
          <a:xfrm>
            <a:off x="6403656" y="936416"/>
            <a:ext cx="4870512" cy="4985169"/>
          </a:xfrm>
        </p:spPr>
        <p:txBody>
          <a:bodyPr anchor="ctr">
            <a:normAutofit/>
          </a:bodyPr>
          <a:lstStyle/>
          <a:p>
            <a:pPr eaLnBrk="1" hangingPunct="1">
              <a:lnSpc>
                <a:spcPct val="90000"/>
              </a:lnSpc>
            </a:pPr>
            <a:r>
              <a:rPr lang="en-US" altLang="en-US" sz="1900" dirty="0"/>
              <a:t>Trafficking Eligibility Letter</a:t>
            </a:r>
          </a:p>
          <a:p>
            <a:pPr lvl="1" eaLnBrk="1" hangingPunct="1">
              <a:lnSpc>
                <a:spcPct val="90000"/>
              </a:lnSpc>
            </a:pPr>
            <a:r>
              <a:rPr lang="en-US" altLang="en-US" sz="1900" dirty="0"/>
              <a:t>Conferred by Office of Trafficking in Persons</a:t>
            </a:r>
          </a:p>
          <a:p>
            <a:pPr lvl="1" eaLnBrk="1" hangingPunct="1">
              <a:lnSpc>
                <a:spcPct val="90000"/>
              </a:lnSpc>
            </a:pPr>
            <a:r>
              <a:rPr lang="en-US" altLang="en-US" sz="1900" dirty="0"/>
              <a:t>Not immigration status</a:t>
            </a:r>
          </a:p>
          <a:p>
            <a:pPr lvl="1" eaLnBrk="1" hangingPunct="1">
              <a:lnSpc>
                <a:spcPct val="90000"/>
              </a:lnSpc>
            </a:pPr>
            <a:r>
              <a:rPr lang="en-US" altLang="en-US" sz="1900" dirty="0"/>
              <a:t>Grants eligibility to URM program</a:t>
            </a:r>
          </a:p>
          <a:p>
            <a:pPr lvl="1" eaLnBrk="1" hangingPunct="1">
              <a:lnSpc>
                <a:spcPct val="90000"/>
              </a:lnSpc>
            </a:pPr>
            <a:r>
              <a:rPr lang="en-US" altLang="en-US" sz="1900" dirty="0"/>
              <a:t>States that child was victim of trafficking</a:t>
            </a:r>
          </a:p>
          <a:p>
            <a:pPr marL="274320" lvl="1" indent="0" eaLnBrk="1" hangingPunct="1">
              <a:lnSpc>
                <a:spcPct val="90000"/>
              </a:lnSpc>
              <a:buNone/>
            </a:pPr>
            <a:endParaRPr lang="en-US" altLang="en-US" sz="1900" dirty="0"/>
          </a:p>
          <a:p>
            <a:pPr eaLnBrk="1" hangingPunct="1">
              <a:lnSpc>
                <a:spcPct val="90000"/>
              </a:lnSpc>
            </a:pPr>
            <a:r>
              <a:rPr lang="en-US" altLang="en-US" sz="1900" dirty="0"/>
              <a:t>T Visa</a:t>
            </a:r>
          </a:p>
          <a:p>
            <a:pPr lvl="1" eaLnBrk="1" hangingPunct="1">
              <a:lnSpc>
                <a:spcPct val="90000"/>
              </a:lnSpc>
            </a:pPr>
            <a:r>
              <a:rPr lang="en-US" altLang="en-US" sz="1900" dirty="0"/>
              <a:t>Conferred by USCIS as immigration status</a:t>
            </a:r>
          </a:p>
          <a:p>
            <a:pPr lvl="1" eaLnBrk="1" hangingPunct="1">
              <a:lnSpc>
                <a:spcPct val="90000"/>
              </a:lnSpc>
            </a:pPr>
            <a:r>
              <a:rPr lang="en-US" altLang="en-US" sz="1900" dirty="0"/>
              <a:t>For victims of “severe form of trafficking” who are present on account of said trafficking</a:t>
            </a:r>
          </a:p>
          <a:p>
            <a:pPr lvl="1" eaLnBrk="1" hangingPunct="1">
              <a:lnSpc>
                <a:spcPct val="90000"/>
              </a:lnSpc>
            </a:pPr>
            <a:r>
              <a:rPr lang="en-US" altLang="en-US" sz="1900" dirty="0"/>
              <a:t>Having an eligibility letter does NOT make a child eligible for a T visa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8" name="Rectangle 7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4578" name="Title 1">
            <a:extLst>
              <a:ext uri="{FF2B5EF4-FFF2-40B4-BE49-F238E27FC236}">
                <a16:creationId xmlns:a16="http://schemas.microsoft.com/office/drawing/2014/main" id="{60ABD905-1302-4D86-9A06-81C3DB95BF43}"/>
              </a:ext>
            </a:extLst>
          </p:cNvPr>
          <p:cNvSpPr>
            <a:spLocks noGrp="1"/>
          </p:cNvSpPr>
          <p:nvPr>
            <p:ph type="title"/>
          </p:nvPr>
        </p:nvSpPr>
        <p:spPr>
          <a:xfrm>
            <a:off x="983887" y="1185059"/>
            <a:ext cx="3491832" cy="4487882"/>
          </a:xfrm>
        </p:spPr>
        <p:txBody>
          <a:bodyPr>
            <a:normAutofit/>
          </a:bodyPr>
          <a:lstStyle/>
          <a:p>
            <a:pPr algn="ctr" eaLnBrk="1" hangingPunct="1"/>
            <a:r>
              <a:rPr lang="en-US" altLang="en-US" sz="4400"/>
              <a:t>U Visa</a:t>
            </a:r>
          </a:p>
        </p:txBody>
      </p:sp>
      <p:sp>
        <p:nvSpPr>
          <p:cNvPr id="80" name="Rectangle 7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4579" name="Content Placeholder 2">
            <a:extLst>
              <a:ext uri="{FF2B5EF4-FFF2-40B4-BE49-F238E27FC236}">
                <a16:creationId xmlns:a16="http://schemas.microsoft.com/office/drawing/2014/main" id="{A6A0AE01-1651-408F-A111-3B752D6951AB}"/>
              </a:ext>
            </a:extLst>
          </p:cNvPr>
          <p:cNvSpPr>
            <a:spLocks noGrp="1"/>
          </p:cNvSpPr>
          <p:nvPr>
            <p:ph idx="1"/>
          </p:nvPr>
        </p:nvSpPr>
        <p:spPr>
          <a:xfrm>
            <a:off x="6403656" y="936416"/>
            <a:ext cx="4870512" cy="4985169"/>
          </a:xfrm>
        </p:spPr>
        <p:txBody>
          <a:bodyPr anchor="ctr">
            <a:normAutofit/>
          </a:bodyPr>
          <a:lstStyle/>
          <a:p>
            <a:pPr eaLnBrk="1" hangingPunct="1"/>
            <a:r>
              <a:rPr lang="en-US" altLang="en-US" sz="2000" dirty="0"/>
              <a:t>For victims of certain crimes in the United States</a:t>
            </a:r>
          </a:p>
          <a:p>
            <a:pPr eaLnBrk="1" hangingPunct="1"/>
            <a:endParaRPr lang="en-US" altLang="en-US" sz="2000" dirty="0"/>
          </a:p>
          <a:p>
            <a:pPr eaLnBrk="1" hangingPunct="1"/>
            <a:r>
              <a:rPr lang="en-US" altLang="en-US" sz="2000" dirty="0"/>
              <a:t>Requires that the child be reasonably helpful to law enforcement and a law enforcement certification</a:t>
            </a:r>
          </a:p>
          <a:p>
            <a:pPr eaLnBrk="1" hangingPunct="1"/>
            <a:endParaRPr lang="en-US" altLang="en-US" sz="2000" dirty="0"/>
          </a:p>
          <a:p>
            <a:pPr eaLnBrk="1" hangingPunct="1"/>
            <a:r>
              <a:rPr lang="en-US" altLang="en-US" sz="2000" dirty="0"/>
              <a:t>Most commonly seen</a:t>
            </a:r>
          </a:p>
          <a:p>
            <a:pPr lvl="1" eaLnBrk="1" hangingPunct="1"/>
            <a:r>
              <a:rPr lang="en-US" altLang="en-US" sz="2000" dirty="0"/>
              <a:t>Felonious assault</a:t>
            </a:r>
          </a:p>
          <a:p>
            <a:pPr lvl="1" eaLnBrk="1" hangingPunct="1"/>
            <a:r>
              <a:rPr lang="en-US" altLang="en-US" sz="2000" dirty="0"/>
              <a:t>Domestic violence</a:t>
            </a:r>
          </a:p>
          <a:p>
            <a:pPr lvl="1" eaLnBrk="1" hangingPunct="1"/>
            <a:r>
              <a:rPr lang="en-US" altLang="en-US" sz="2000" dirty="0"/>
              <a:t>Abusive sexual contact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8A17365-AB7F-42D5-A23A-D7BD697267E9}"/>
              </a:ext>
            </a:extLst>
          </p:cNvPr>
          <p:cNvSpPr>
            <a:spLocks noGrp="1"/>
          </p:cNvSpPr>
          <p:nvPr>
            <p:ph type="title"/>
          </p:nvPr>
        </p:nvSpPr>
        <p:spPr>
          <a:xfrm>
            <a:off x="6579450" y="727627"/>
            <a:ext cx="4957553" cy="1645920"/>
          </a:xfrm>
        </p:spPr>
        <p:txBody>
          <a:bodyPr>
            <a:normAutofit/>
          </a:bodyPr>
          <a:lstStyle/>
          <a:p>
            <a:pPr eaLnBrk="1" hangingPunct="1"/>
            <a:r>
              <a:rPr lang="en-US" altLang="en-US"/>
              <a:t>Green Card</a:t>
            </a:r>
          </a:p>
        </p:txBody>
      </p:sp>
      <p:sp>
        <p:nvSpPr>
          <p:cNvPr id="25606" name="Rectangle 136">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5607" name="Rectangle 138">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25604" name="Picture 1">
            <a:extLst>
              <a:ext uri="{FF2B5EF4-FFF2-40B4-BE49-F238E27FC236}">
                <a16:creationId xmlns:a16="http://schemas.microsoft.com/office/drawing/2014/main" id="{D59F3187-5E52-4925-9755-F30E5E8ED4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205256" y="2047535"/>
            <a:ext cx="4414438" cy="2781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6E2D4FA-DCDB-43DF-9F33-9D09BF543B6A}"/>
              </a:ext>
            </a:extLst>
          </p:cNvPr>
          <p:cNvSpPr>
            <a:spLocks noGrp="1"/>
          </p:cNvSpPr>
          <p:nvPr>
            <p:ph idx="1"/>
          </p:nvPr>
        </p:nvSpPr>
        <p:spPr>
          <a:xfrm>
            <a:off x="6579450" y="2538919"/>
            <a:ext cx="4957554" cy="3496120"/>
          </a:xfrm>
        </p:spPr>
        <p:txBody>
          <a:bodyPr rtlCol="0">
            <a:normAutofit/>
          </a:bodyPr>
          <a:lstStyle/>
          <a:p>
            <a:pPr marL="342906" indent="-342906" defTabSz="457207">
              <a:lnSpc>
                <a:spcPct val="90000"/>
              </a:lnSpc>
              <a:buClr>
                <a:schemeClr val="bg2">
                  <a:lumMod val="40000"/>
                  <a:lumOff val="60000"/>
                </a:schemeClr>
              </a:buClr>
              <a:buFont typeface="Wingdings 3" charset="2"/>
              <a:buChar char=""/>
              <a:defRPr/>
            </a:pPr>
            <a:r>
              <a:rPr lang="en-US" dirty="0"/>
              <a:t>When can the child file? It depends…</a:t>
            </a:r>
          </a:p>
          <a:p>
            <a:pPr marL="742962" lvl="1" indent="-285755" defTabSz="457207">
              <a:lnSpc>
                <a:spcPct val="90000"/>
              </a:lnSpc>
              <a:buClr>
                <a:schemeClr val="bg2">
                  <a:lumMod val="40000"/>
                  <a:lumOff val="60000"/>
                </a:schemeClr>
              </a:buClr>
              <a:buFont typeface="Wingdings 3" charset="2"/>
              <a:buChar char=""/>
              <a:defRPr/>
            </a:pPr>
            <a:r>
              <a:rPr lang="en-US" dirty="0"/>
              <a:t>Asylum: 1 year after approval</a:t>
            </a:r>
          </a:p>
          <a:p>
            <a:pPr marL="742962" lvl="1" indent="-285755" defTabSz="457207">
              <a:lnSpc>
                <a:spcPct val="90000"/>
              </a:lnSpc>
              <a:buClr>
                <a:schemeClr val="bg2">
                  <a:lumMod val="40000"/>
                  <a:lumOff val="60000"/>
                </a:schemeClr>
              </a:buClr>
              <a:buFont typeface="Wingdings 3" charset="2"/>
              <a:buChar char=""/>
              <a:defRPr/>
            </a:pPr>
            <a:r>
              <a:rPr lang="en-US" dirty="0"/>
              <a:t>SIJS: current priority date</a:t>
            </a:r>
          </a:p>
          <a:p>
            <a:pPr marL="742962" lvl="1" indent="-285755" defTabSz="457207">
              <a:lnSpc>
                <a:spcPct val="90000"/>
              </a:lnSpc>
              <a:buClr>
                <a:schemeClr val="bg2">
                  <a:lumMod val="40000"/>
                  <a:lumOff val="60000"/>
                </a:schemeClr>
              </a:buClr>
              <a:buFont typeface="Wingdings 3" charset="2"/>
              <a:buChar char=""/>
              <a:defRPr/>
            </a:pPr>
            <a:r>
              <a:rPr lang="en-US" dirty="0"/>
              <a:t>U and T visa: 3 years after approval</a:t>
            </a:r>
          </a:p>
          <a:p>
            <a:pPr marL="1143020" lvl="2" indent="-228604" defTabSz="457207">
              <a:lnSpc>
                <a:spcPct val="90000"/>
              </a:lnSpc>
              <a:buClr>
                <a:schemeClr val="bg2">
                  <a:lumMod val="40000"/>
                  <a:lumOff val="60000"/>
                </a:schemeClr>
              </a:buClr>
              <a:buFont typeface="Wingdings 3" charset="2"/>
              <a:buChar char=""/>
              <a:defRPr/>
            </a:pPr>
            <a:r>
              <a:rPr lang="en-US" dirty="0"/>
              <a:t>T Visa only: after prosecution has ended</a:t>
            </a:r>
          </a:p>
          <a:p>
            <a:pPr marL="342906" indent="-342906" defTabSz="457207">
              <a:lnSpc>
                <a:spcPct val="90000"/>
              </a:lnSpc>
              <a:buClr>
                <a:schemeClr val="bg2">
                  <a:lumMod val="40000"/>
                  <a:lumOff val="60000"/>
                </a:schemeClr>
              </a:buClr>
              <a:buFont typeface="Wingdings 3" charset="2"/>
              <a:buChar char=""/>
              <a:defRPr/>
            </a:pPr>
            <a:r>
              <a:rPr lang="en-US" dirty="0"/>
              <a:t>What does the process look like?</a:t>
            </a:r>
          </a:p>
          <a:p>
            <a:pPr marL="742962" lvl="1" indent="-285755" defTabSz="457207">
              <a:lnSpc>
                <a:spcPct val="90000"/>
              </a:lnSpc>
              <a:buClr>
                <a:schemeClr val="bg2">
                  <a:lumMod val="40000"/>
                  <a:lumOff val="60000"/>
                </a:schemeClr>
              </a:buClr>
              <a:buFont typeface="Wingdings 3" charset="2"/>
              <a:buChar char=""/>
              <a:defRPr/>
            </a:pPr>
            <a:r>
              <a:rPr lang="en-US" dirty="0"/>
              <a:t>Application for green card and work permit, and fee waiver request</a:t>
            </a:r>
          </a:p>
          <a:p>
            <a:pPr marL="742962" lvl="1" indent="-285755" defTabSz="457207">
              <a:lnSpc>
                <a:spcPct val="90000"/>
              </a:lnSpc>
              <a:buClr>
                <a:schemeClr val="bg2">
                  <a:lumMod val="40000"/>
                  <a:lumOff val="60000"/>
                </a:schemeClr>
              </a:buClr>
              <a:buFont typeface="Wingdings 3" charset="2"/>
              <a:buChar char=""/>
              <a:defRPr/>
            </a:pPr>
            <a:r>
              <a:rPr lang="en-US" dirty="0"/>
              <a:t>Biometrics</a:t>
            </a:r>
          </a:p>
          <a:p>
            <a:pPr marL="742962" lvl="1" indent="-285755" defTabSz="457207">
              <a:lnSpc>
                <a:spcPct val="90000"/>
              </a:lnSpc>
              <a:buClr>
                <a:schemeClr val="bg2">
                  <a:lumMod val="40000"/>
                  <a:lumOff val="60000"/>
                </a:schemeClr>
              </a:buClr>
              <a:buFont typeface="Wingdings 3" charset="2"/>
              <a:buChar char=""/>
              <a:defRPr/>
            </a:pPr>
            <a:r>
              <a:rPr lang="en-US" dirty="0"/>
              <a:t>Interview</a:t>
            </a:r>
          </a:p>
          <a:p>
            <a:pPr marL="742962" lvl="1" indent="-285755" defTabSz="457207">
              <a:lnSpc>
                <a:spcPct val="90000"/>
              </a:lnSpc>
              <a:buClr>
                <a:schemeClr val="bg2">
                  <a:lumMod val="40000"/>
                  <a:lumOff val="60000"/>
                </a:schemeClr>
              </a:buClr>
              <a:buFont typeface="Wingdings 3" charset="2"/>
              <a:buChar char=""/>
              <a:defRPr/>
            </a:pPr>
            <a:r>
              <a:rPr lang="en-US" dirty="0"/>
              <a:t>Medical Exam</a:t>
            </a:r>
          </a:p>
          <a:p>
            <a:pPr marL="742962" lvl="1" indent="-285755" defTabSz="457207">
              <a:lnSpc>
                <a:spcPct val="90000"/>
              </a:lnSpc>
              <a:buClr>
                <a:schemeClr val="bg2">
                  <a:lumMod val="40000"/>
                  <a:lumOff val="60000"/>
                </a:schemeClr>
              </a:buClr>
              <a:buFont typeface="Wingdings 3" charset="2"/>
              <a:buChar char=""/>
              <a:defRPr/>
            </a:pPr>
            <a:r>
              <a:rPr lang="en-US" dirty="0"/>
              <a:t>Possible second interview</a:t>
            </a:r>
          </a:p>
          <a:p>
            <a:pPr marL="742962" lvl="1" indent="-285755" defTabSz="457207">
              <a:lnSpc>
                <a:spcPct val="90000"/>
              </a:lnSpc>
              <a:buClr>
                <a:schemeClr val="bg2">
                  <a:lumMod val="40000"/>
                  <a:lumOff val="60000"/>
                </a:schemeClr>
              </a:buClr>
              <a:buFont typeface="Wingdings 3" charset="2"/>
              <a:buChar char=""/>
              <a:defRPr/>
            </a:pPr>
            <a:r>
              <a:rPr lang="en-US" dirty="0"/>
              <a:t>Grant or denial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8" name="Rectangle 7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6626" name="Title 1">
            <a:extLst>
              <a:ext uri="{FF2B5EF4-FFF2-40B4-BE49-F238E27FC236}">
                <a16:creationId xmlns:a16="http://schemas.microsoft.com/office/drawing/2014/main" id="{C686951C-0E57-4BD7-8BF5-9247A92C78B3}"/>
              </a:ext>
            </a:extLst>
          </p:cNvPr>
          <p:cNvSpPr>
            <a:spLocks noGrp="1"/>
          </p:cNvSpPr>
          <p:nvPr>
            <p:ph type="title"/>
          </p:nvPr>
        </p:nvSpPr>
        <p:spPr>
          <a:xfrm>
            <a:off x="983887" y="1185059"/>
            <a:ext cx="3491832" cy="4487882"/>
          </a:xfrm>
        </p:spPr>
        <p:txBody>
          <a:bodyPr>
            <a:normAutofit/>
          </a:bodyPr>
          <a:lstStyle/>
          <a:p>
            <a:pPr algn="ctr" eaLnBrk="1" hangingPunct="1"/>
            <a:r>
              <a:rPr lang="en-US" altLang="en-US" sz="4400"/>
              <a:t>Green Card</a:t>
            </a:r>
          </a:p>
        </p:txBody>
      </p:sp>
      <p:sp>
        <p:nvSpPr>
          <p:cNvPr id="80" name="Rectangle 7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6627" name="Content Placeholder 2">
            <a:extLst>
              <a:ext uri="{FF2B5EF4-FFF2-40B4-BE49-F238E27FC236}">
                <a16:creationId xmlns:a16="http://schemas.microsoft.com/office/drawing/2014/main" id="{B2E6B5A7-2D81-41AB-B816-C41BFD7E33D0}"/>
              </a:ext>
            </a:extLst>
          </p:cNvPr>
          <p:cNvSpPr>
            <a:spLocks noGrp="1"/>
          </p:cNvSpPr>
          <p:nvPr>
            <p:ph idx="1"/>
          </p:nvPr>
        </p:nvSpPr>
        <p:spPr>
          <a:xfrm>
            <a:off x="6403656" y="936416"/>
            <a:ext cx="4870512" cy="4985169"/>
          </a:xfrm>
        </p:spPr>
        <p:txBody>
          <a:bodyPr anchor="ctr">
            <a:normAutofit/>
          </a:bodyPr>
          <a:lstStyle/>
          <a:p>
            <a:pPr eaLnBrk="1" hangingPunct="1"/>
            <a:r>
              <a:rPr lang="en-US" altLang="en-US" sz="2000" dirty="0"/>
              <a:t>What does having a green card mean?</a:t>
            </a:r>
          </a:p>
          <a:p>
            <a:pPr lvl="1" eaLnBrk="1" hangingPunct="1"/>
            <a:r>
              <a:rPr lang="en-US" altLang="en-US" sz="2000" dirty="0"/>
              <a:t>The child is now a lawful permanent resident. It is more difficult for the government to deport them, </a:t>
            </a:r>
            <a:r>
              <a:rPr lang="en-US" altLang="en-US" sz="2000" b="1" i="1" dirty="0"/>
              <a:t>but it is still possible.</a:t>
            </a:r>
          </a:p>
          <a:p>
            <a:pPr lvl="1" eaLnBrk="1" hangingPunct="1"/>
            <a:r>
              <a:rPr lang="en-US" altLang="en-US" sz="2000" dirty="0"/>
              <a:t>The child is automatically authorized to accept employment, and no longer has to renew their work authorization card.</a:t>
            </a:r>
          </a:p>
          <a:p>
            <a:pPr lvl="1" eaLnBrk="1" hangingPunct="1"/>
            <a:r>
              <a:rPr lang="en-US" altLang="en-US" sz="2000" dirty="0"/>
              <a:t>The child becomes an “eligible non-citizen,” and can apply for financial aid for college.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2" name="Rectangle 141">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7650" name="Title 1">
            <a:extLst>
              <a:ext uri="{FF2B5EF4-FFF2-40B4-BE49-F238E27FC236}">
                <a16:creationId xmlns:a16="http://schemas.microsoft.com/office/drawing/2014/main" id="{9DE8C11B-B222-47BA-92CE-4BABDBB81BA0}"/>
              </a:ext>
            </a:extLst>
          </p:cNvPr>
          <p:cNvSpPr>
            <a:spLocks noGrp="1"/>
          </p:cNvSpPr>
          <p:nvPr>
            <p:ph type="title"/>
          </p:nvPr>
        </p:nvSpPr>
        <p:spPr>
          <a:xfrm>
            <a:off x="983887" y="1185059"/>
            <a:ext cx="3491832" cy="4487882"/>
          </a:xfrm>
        </p:spPr>
        <p:txBody>
          <a:bodyPr>
            <a:normAutofit/>
          </a:bodyPr>
          <a:lstStyle/>
          <a:p>
            <a:pPr algn="ctr"/>
            <a:r>
              <a:rPr lang="en-US" altLang="en-US" sz="4400"/>
              <a:t>Citizenship	</a:t>
            </a:r>
          </a:p>
        </p:txBody>
      </p:sp>
      <p:sp>
        <p:nvSpPr>
          <p:cNvPr id="144" name="Rectangle 14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27651" name="Content Placeholder 2">
            <a:extLst>
              <a:ext uri="{FF2B5EF4-FFF2-40B4-BE49-F238E27FC236}">
                <a16:creationId xmlns:a16="http://schemas.microsoft.com/office/drawing/2014/main" id="{C8151A6E-AD1D-4678-9F57-DC63F3558680}"/>
              </a:ext>
            </a:extLst>
          </p:cNvPr>
          <p:cNvSpPr>
            <a:spLocks noGrp="1"/>
          </p:cNvSpPr>
          <p:nvPr>
            <p:ph idx="1"/>
          </p:nvPr>
        </p:nvSpPr>
        <p:spPr>
          <a:xfrm>
            <a:off x="6403656" y="936416"/>
            <a:ext cx="4870512" cy="4985169"/>
          </a:xfrm>
        </p:spPr>
        <p:txBody>
          <a:bodyPr anchor="ctr">
            <a:normAutofit/>
          </a:bodyPr>
          <a:lstStyle/>
          <a:p>
            <a:r>
              <a:rPr lang="en-US" altLang="en-US" sz="2000" dirty="0"/>
              <a:t>The only REAL deportation protection</a:t>
            </a:r>
          </a:p>
          <a:p>
            <a:pPr marL="0" indent="0">
              <a:buNone/>
            </a:pPr>
            <a:endParaRPr lang="en-US" altLang="en-US" sz="2000" dirty="0"/>
          </a:p>
          <a:p>
            <a:r>
              <a:rPr lang="en-US" altLang="en-US" sz="2000" dirty="0"/>
              <a:t>Must hold green card a certain period of time</a:t>
            </a:r>
          </a:p>
          <a:p>
            <a:pPr lvl="1"/>
            <a:r>
              <a:rPr lang="en-US" altLang="en-US" sz="2000" dirty="0"/>
              <a:t>Derive from adopted parents: 2 years, special timing rules</a:t>
            </a:r>
          </a:p>
          <a:p>
            <a:pPr lvl="1"/>
            <a:r>
              <a:rPr lang="en-US" altLang="en-US" sz="2000" dirty="0"/>
              <a:t>Applying on own: must be age 18, hold for 5 years (unless marrying a USC, then it’s 3).</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427E5FB-68DE-40EC-93C3-3D516E33036F}"/>
              </a:ext>
            </a:extLst>
          </p:cNvPr>
          <p:cNvSpPr>
            <a:spLocks noGrp="1"/>
          </p:cNvSpPr>
          <p:nvPr>
            <p:ph type="title"/>
          </p:nvPr>
        </p:nvSpPr>
        <p:spPr>
          <a:xfrm>
            <a:off x="6579450" y="727627"/>
            <a:ext cx="4957553" cy="1645920"/>
          </a:xfrm>
        </p:spPr>
        <p:txBody>
          <a:bodyPr>
            <a:normAutofit/>
          </a:bodyPr>
          <a:lstStyle/>
          <a:p>
            <a:pPr eaLnBrk="1" hangingPunct="1"/>
            <a:r>
              <a:rPr lang="en-US" altLang="en-US"/>
              <a:t>Employment Authorization</a:t>
            </a:r>
          </a:p>
        </p:txBody>
      </p:sp>
      <p:sp>
        <p:nvSpPr>
          <p:cNvPr id="28678" name="Rectangle 7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8679" name="Rectangle 77">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28676" name="Picture 1">
            <a:extLst>
              <a:ext uri="{FF2B5EF4-FFF2-40B4-BE49-F238E27FC236}">
                <a16:creationId xmlns:a16="http://schemas.microsoft.com/office/drawing/2014/main" id="{361D1824-4D09-4266-B2EF-E827103A49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205256" y="2047535"/>
            <a:ext cx="4414438" cy="2781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a:extLst>
              <a:ext uri="{FF2B5EF4-FFF2-40B4-BE49-F238E27FC236}">
                <a16:creationId xmlns:a16="http://schemas.microsoft.com/office/drawing/2014/main" id="{D182E5FE-4A1E-4392-B0B8-150E1D08E52D}"/>
              </a:ext>
            </a:extLst>
          </p:cNvPr>
          <p:cNvSpPr>
            <a:spLocks noGrp="1"/>
          </p:cNvSpPr>
          <p:nvPr>
            <p:ph idx="1"/>
          </p:nvPr>
        </p:nvSpPr>
        <p:spPr>
          <a:xfrm>
            <a:off x="6579450" y="2538919"/>
            <a:ext cx="4957554" cy="3496120"/>
          </a:xfrm>
        </p:spPr>
        <p:txBody>
          <a:bodyPr>
            <a:normAutofit/>
          </a:bodyPr>
          <a:lstStyle/>
          <a:p>
            <a:pPr eaLnBrk="1" hangingPunct="1"/>
            <a:r>
              <a:rPr lang="en-US" altLang="en-US" dirty="0"/>
              <a:t>What is Employment Authorization?</a:t>
            </a:r>
          </a:p>
          <a:p>
            <a:pPr lvl="1" eaLnBrk="1" hangingPunct="1"/>
            <a:r>
              <a:rPr lang="en-US" altLang="en-US" dirty="0"/>
              <a:t>Employment authorization is permission to accept employment. It is given in two forms: stamped on an I-94 (arriving refugees), or an Employment Authorization Document (EAD).</a:t>
            </a:r>
          </a:p>
          <a:p>
            <a:pPr lvl="1" eaLnBrk="1" hangingPunct="1"/>
            <a:endParaRPr lang="en-US" altLang="en-US" dirty="0"/>
          </a:p>
          <a:p>
            <a:pPr eaLnBrk="1" hangingPunct="1"/>
            <a:r>
              <a:rPr lang="en-US" altLang="en-US" dirty="0"/>
              <a:t>When can my child apply?</a:t>
            </a:r>
          </a:p>
          <a:p>
            <a:pPr lvl="1" eaLnBrk="1" hangingPunct="1"/>
            <a:r>
              <a:rPr lang="en-US" altLang="en-US" dirty="0"/>
              <a:t>There must be an underlying reason, such as</a:t>
            </a:r>
          </a:p>
          <a:p>
            <a:pPr lvl="2" eaLnBrk="1" hangingPunct="1"/>
            <a:r>
              <a:rPr lang="en-US" altLang="en-US" dirty="0"/>
              <a:t>Pending asylum application (5 months)</a:t>
            </a:r>
          </a:p>
          <a:p>
            <a:pPr lvl="2" eaLnBrk="1" hangingPunct="1"/>
            <a:r>
              <a:rPr lang="en-US" altLang="en-US" dirty="0"/>
              <a:t>Approved asylum application</a:t>
            </a:r>
          </a:p>
          <a:p>
            <a:pPr lvl="2" eaLnBrk="1" hangingPunct="1"/>
            <a:r>
              <a:rPr lang="en-US" altLang="en-US" dirty="0"/>
              <a:t>Pending green card application</a:t>
            </a:r>
          </a:p>
          <a:p>
            <a:pPr lvl="2" eaLnBrk="1" hangingPunct="1"/>
            <a:r>
              <a:rPr lang="en-US" altLang="en-US" dirty="0"/>
              <a:t>NOTE: SIJS does NOT create eligibility for an EAD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9698" name="Title 1">
            <a:extLst>
              <a:ext uri="{FF2B5EF4-FFF2-40B4-BE49-F238E27FC236}">
                <a16:creationId xmlns:a16="http://schemas.microsoft.com/office/drawing/2014/main" id="{D81DE811-CADC-44B3-8A6E-54DF67B0AA66}"/>
              </a:ext>
            </a:extLst>
          </p:cNvPr>
          <p:cNvSpPr>
            <a:spLocks noGrp="1"/>
          </p:cNvSpPr>
          <p:nvPr>
            <p:ph type="title"/>
          </p:nvPr>
        </p:nvSpPr>
        <p:spPr>
          <a:xfrm>
            <a:off x="983887" y="1185059"/>
            <a:ext cx="3491832" cy="4487882"/>
          </a:xfrm>
        </p:spPr>
        <p:txBody>
          <a:bodyPr>
            <a:normAutofit/>
          </a:bodyPr>
          <a:lstStyle/>
          <a:p>
            <a:pPr algn="ctr" eaLnBrk="1" hangingPunct="1"/>
            <a:r>
              <a:rPr lang="en-US" altLang="en-US" sz="3700"/>
              <a:t>Employment Authorization</a:t>
            </a:r>
          </a:p>
        </p:txBody>
      </p:sp>
      <p:sp>
        <p:nvSpPr>
          <p:cNvPr id="79" name="Rectangle 78">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B4DB410-F1B7-477B-AD9A-2D2C5C50DC91}"/>
              </a:ext>
            </a:extLst>
          </p:cNvPr>
          <p:cNvSpPr>
            <a:spLocks noGrp="1"/>
          </p:cNvSpPr>
          <p:nvPr>
            <p:ph idx="1"/>
          </p:nvPr>
        </p:nvSpPr>
        <p:spPr>
          <a:xfrm>
            <a:off x="6403656" y="936416"/>
            <a:ext cx="4870512" cy="4985169"/>
          </a:xfrm>
        </p:spPr>
        <p:txBody>
          <a:bodyPr rtlCol="0" anchor="ctr">
            <a:normAutofit/>
          </a:bodyPr>
          <a:lstStyle/>
          <a:p>
            <a:pPr marL="342906" indent="-342906" defTabSz="457207">
              <a:lnSpc>
                <a:spcPct val="90000"/>
              </a:lnSpc>
              <a:buClr>
                <a:schemeClr val="bg2">
                  <a:lumMod val="40000"/>
                  <a:lumOff val="60000"/>
                </a:schemeClr>
              </a:buClr>
              <a:buFont typeface="Wingdings 3" charset="2"/>
              <a:buChar char=""/>
              <a:defRPr/>
            </a:pPr>
            <a:r>
              <a:rPr lang="en-US" sz="1600"/>
              <a:t>Does the child get a Social Security number?</a:t>
            </a:r>
          </a:p>
          <a:p>
            <a:pPr marL="742962" lvl="1" indent="-285755" defTabSz="457207">
              <a:lnSpc>
                <a:spcPct val="90000"/>
              </a:lnSpc>
              <a:buClr>
                <a:schemeClr val="bg2">
                  <a:lumMod val="40000"/>
                  <a:lumOff val="60000"/>
                </a:schemeClr>
              </a:buClr>
              <a:buFont typeface="Wingdings 3" charset="2"/>
              <a:buChar char=""/>
              <a:defRPr/>
            </a:pPr>
            <a:r>
              <a:rPr lang="en-US" sz="1600"/>
              <a:t>Yes! The EAD application now contains a section to request a Social Security card.</a:t>
            </a:r>
          </a:p>
          <a:p>
            <a:pPr marL="342906" indent="-342906" defTabSz="457207">
              <a:lnSpc>
                <a:spcPct val="90000"/>
              </a:lnSpc>
              <a:buClr>
                <a:schemeClr val="bg2">
                  <a:lumMod val="40000"/>
                  <a:lumOff val="60000"/>
                </a:schemeClr>
              </a:buClr>
              <a:buFont typeface="Wingdings 3" charset="2"/>
              <a:buChar char=""/>
              <a:defRPr/>
            </a:pPr>
            <a:r>
              <a:rPr lang="en-US" sz="1600"/>
              <a:t>Does the child get status?</a:t>
            </a:r>
          </a:p>
          <a:p>
            <a:pPr marL="742962" lvl="1" indent="-285755" defTabSz="457207">
              <a:lnSpc>
                <a:spcPct val="90000"/>
              </a:lnSpc>
              <a:buClr>
                <a:schemeClr val="bg2">
                  <a:lumMod val="40000"/>
                  <a:lumOff val="60000"/>
                </a:schemeClr>
              </a:buClr>
              <a:buFont typeface="Wingdings 3" charset="2"/>
              <a:buChar char=""/>
              <a:defRPr/>
            </a:pPr>
            <a:r>
              <a:rPr lang="en-US" sz="1600"/>
              <a:t>No. An EAD is NOT immigration status, rather, it is the product of status or pending status.</a:t>
            </a:r>
          </a:p>
          <a:p>
            <a:pPr marL="342906" indent="-342906" defTabSz="457207">
              <a:lnSpc>
                <a:spcPct val="90000"/>
              </a:lnSpc>
              <a:buClr>
                <a:schemeClr val="bg2">
                  <a:lumMod val="40000"/>
                  <a:lumOff val="60000"/>
                </a:schemeClr>
              </a:buClr>
              <a:buFont typeface="Wingdings 3" charset="2"/>
              <a:buChar char=""/>
              <a:defRPr/>
            </a:pPr>
            <a:r>
              <a:rPr lang="en-US" sz="1600"/>
              <a:t>Can the child get a State ID with an EAD?</a:t>
            </a:r>
          </a:p>
          <a:p>
            <a:pPr marL="742962" lvl="1" indent="-285755" defTabSz="457207">
              <a:lnSpc>
                <a:spcPct val="90000"/>
              </a:lnSpc>
              <a:buClr>
                <a:schemeClr val="bg2">
                  <a:lumMod val="40000"/>
                  <a:lumOff val="60000"/>
                </a:schemeClr>
              </a:buClr>
              <a:buFont typeface="Wingdings 3" charset="2"/>
              <a:buChar char=""/>
              <a:defRPr/>
            </a:pPr>
            <a:r>
              <a:rPr lang="en-US" sz="1600"/>
              <a:t>Yes! The child needs their EAD, Social Security card, birth certificate, other form of ID, and 2 forms of address verification (school records count as one!). The SOS office does not always get this right, so you may have to ask for a manager to submit for what’s known as “the exceptions process.” Your caseworker can assist with this.</a:t>
            </a:r>
          </a:p>
          <a:p>
            <a:pPr marL="342906" indent="-342906" defTabSz="457207">
              <a:lnSpc>
                <a:spcPct val="90000"/>
              </a:lnSpc>
              <a:buClr>
                <a:schemeClr val="bg2">
                  <a:lumMod val="40000"/>
                  <a:lumOff val="60000"/>
                </a:schemeClr>
              </a:buClr>
              <a:buFont typeface="Wingdings 3" charset="2"/>
              <a:buChar char=""/>
              <a:defRPr/>
            </a:pPr>
            <a:endParaRPr lang="en-US"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6D9F463-B39B-42DA-BD90-849396DFDD96}"/>
              </a:ext>
            </a:extLst>
          </p:cNvPr>
          <p:cNvSpPr>
            <a:spLocks noGrp="1"/>
          </p:cNvSpPr>
          <p:nvPr>
            <p:ph type="title"/>
          </p:nvPr>
        </p:nvSpPr>
        <p:spPr>
          <a:xfrm>
            <a:off x="643337" y="1559768"/>
            <a:ext cx="10905326" cy="3135379"/>
          </a:xfrm>
        </p:spPr>
        <p:txBody>
          <a:bodyPr vert="horz" lIns="91440" tIns="45720" rIns="91440" bIns="45720" rtlCol="0" anchor="ctr">
            <a:normAutofit fontScale="90000"/>
          </a:bodyPr>
          <a:lstStyle/>
          <a:p>
            <a:pPr algn="ctr">
              <a:lnSpc>
                <a:spcPct val="83000"/>
              </a:lnSpc>
            </a:pPr>
            <a:r>
              <a:rPr lang="en-US" sz="6600" cap="all" spc="-100" dirty="0"/>
              <a:t>Working with</a:t>
            </a:r>
            <a:br>
              <a:rPr lang="en-US" sz="6600" cap="all" spc="-100" dirty="0"/>
            </a:br>
            <a:r>
              <a:rPr lang="en-US" sz="6600" cap="all" spc="-100" dirty="0"/>
              <a:t>Unaccompanied Children</a:t>
            </a:r>
            <a:br>
              <a:rPr lang="en-US" sz="6600" cap="all" spc="-100" dirty="0"/>
            </a:br>
            <a:endParaRPr lang="en-US" sz="6600" cap="all" spc="-100" dirty="0"/>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8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FBB4F-8879-4DA4-80E4-5F4909EA598E}"/>
              </a:ext>
            </a:extLst>
          </p:cNvPr>
          <p:cNvSpPr>
            <a:spLocks noGrp="1"/>
          </p:cNvSpPr>
          <p:nvPr>
            <p:ph type="title"/>
          </p:nvPr>
        </p:nvSpPr>
        <p:spPr>
          <a:xfrm>
            <a:off x="644884" y="1168400"/>
            <a:ext cx="3270624" cy="4521200"/>
          </a:xfrm>
        </p:spPr>
        <p:txBody>
          <a:bodyPr>
            <a:normAutofit/>
          </a:bodyPr>
          <a:lstStyle/>
          <a:p>
            <a:r>
              <a:rPr lang="en-US">
                <a:solidFill>
                  <a:schemeClr val="tx1"/>
                </a:solidFill>
              </a:rPr>
              <a:t>How might you encounter them?</a:t>
            </a:r>
            <a:br>
              <a:rPr lang="en-US">
                <a:solidFill>
                  <a:schemeClr val="tx1"/>
                </a:solidFill>
              </a:rPr>
            </a:br>
            <a:br>
              <a:rPr lang="en-US">
                <a:solidFill>
                  <a:schemeClr val="tx1"/>
                </a:solidFill>
              </a:rPr>
            </a:br>
            <a:endParaRPr lang="en-US">
              <a:solidFill>
                <a:schemeClr val="tx1"/>
              </a:solidFill>
            </a:endParaRPr>
          </a:p>
        </p:txBody>
      </p:sp>
      <p:sp>
        <p:nvSpPr>
          <p:cNvPr id="19" name="Rectangle 18">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21" name="Rectangle 20">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434630-6056-4CBC-B7FE-38D3024D4E84}"/>
              </a:ext>
            </a:extLst>
          </p:cNvPr>
          <p:cNvSpPr>
            <a:spLocks noGrp="1"/>
          </p:cNvSpPr>
          <p:nvPr>
            <p:ph idx="1"/>
          </p:nvPr>
        </p:nvSpPr>
        <p:spPr>
          <a:xfrm>
            <a:off x="5596986" y="1364328"/>
            <a:ext cx="5223595" cy="4123257"/>
          </a:xfrm>
        </p:spPr>
        <p:txBody>
          <a:bodyPr anchor="ctr">
            <a:normAutofit/>
          </a:bodyPr>
          <a:lstStyle/>
          <a:p>
            <a:r>
              <a:rPr lang="en-US" sz="2000">
                <a:solidFill>
                  <a:schemeClr val="tx1">
                    <a:lumMod val="85000"/>
                    <a:lumOff val="15000"/>
                  </a:schemeClr>
                </a:solidFill>
              </a:rPr>
              <a:t>In schools</a:t>
            </a:r>
          </a:p>
          <a:p>
            <a:r>
              <a:rPr lang="en-US" sz="2000">
                <a:solidFill>
                  <a:schemeClr val="tx1">
                    <a:lumMod val="85000"/>
                    <a:lumOff val="15000"/>
                  </a:schemeClr>
                </a:solidFill>
              </a:rPr>
              <a:t>In medical settings</a:t>
            </a:r>
          </a:p>
          <a:p>
            <a:r>
              <a:rPr lang="en-US" sz="2000">
                <a:solidFill>
                  <a:schemeClr val="tx1">
                    <a:lumMod val="85000"/>
                    <a:lumOff val="15000"/>
                  </a:schemeClr>
                </a:solidFill>
              </a:rPr>
              <a:t>In community settings</a:t>
            </a:r>
          </a:p>
          <a:p>
            <a:r>
              <a:rPr lang="en-US" sz="2000">
                <a:solidFill>
                  <a:schemeClr val="tx1">
                    <a:lumMod val="85000"/>
                    <a:lumOff val="15000"/>
                  </a:schemeClr>
                </a:solidFill>
              </a:rPr>
              <a:t>Victims of crime</a:t>
            </a:r>
          </a:p>
          <a:p>
            <a:r>
              <a:rPr lang="en-US" sz="2000">
                <a:solidFill>
                  <a:schemeClr val="tx1">
                    <a:lumMod val="85000"/>
                    <a:lumOff val="15000"/>
                  </a:schemeClr>
                </a:solidFill>
              </a:rPr>
              <a:t>Witnesses to crime</a:t>
            </a:r>
          </a:p>
          <a:p>
            <a:endParaRPr lang="en-US" sz="2000">
              <a:solidFill>
                <a:schemeClr val="tx1">
                  <a:lumMod val="85000"/>
                  <a:lumOff val="15000"/>
                </a:schemeClr>
              </a:solidFill>
            </a:endParaRPr>
          </a:p>
        </p:txBody>
      </p:sp>
    </p:spTree>
    <p:extLst>
      <p:ext uri="{BB962C8B-B14F-4D97-AF65-F5344CB8AC3E}">
        <p14:creationId xmlns:p14="http://schemas.microsoft.com/office/powerpoint/2010/main" val="1160170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0DCC52-29B6-4D2C-AD99-0A4DEE122999}"/>
              </a:ext>
            </a:extLst>
          </p:cNvPr>
          <p:cNvSpPr>
            <a:spLocks noGrp="1"/>
          </p:cNvSpPr>
          <p:nvPr>
            <p:ph idx="1"/>
          </p:nvPr>
        </p:nvSpPr>
        <p:spPr>
          <a:xfrm>
            <a:off x="475087" y="1516105"/>
            <a:ext cx="2504225" cy="3854197"/>
          </a:xfrm>
        </p:spPr>
        <p:txBody>
          <a:bodyPr>
            <a:normAutofit/>
          </a:bodyPr>
          <a:lstStyle/>
          <a:p>
            <a:pPr marL="0" indent="0">
              <a:lnSpc>
                <a:spcPct val="100000"/>
              </a:lnSpc>
              <a:buNone/>
            </a:pPr>
            <a:r>
              <a:rPr lang="en-US" sz="1200" dirty="0">
                <a:solidFill>
                  <a:schemeClr val="tx1">
                    <a:lumMod val="85000"/>
                    <a:lumOff val="15000"/>
                  </a:schemeClr>
                </a:solidFill>
              </a:rPr>
              <a:t>The Michigan Immigrant Rights Center (MIRC) is a legal resource center for Michigan's immigrant communities. MIRC works to build a thriving Michigan where immigrant communities experience equity and belonging.</a:t>
            </a:r>
          </a:p>
          <a:p>
            <a:pPr>
              <a:lnSpc>
                <a:spcPct val="100000"/>
              </a:lnSpc>
            </a:pPr>
            <a:endParaRPr lang="en-US" sz="1200" dirty="0">
              <a:solidFill>
                <a:schemeClr val="tx1">
                  <a:lumMod val="85000"/>
                  <a:lumOff val="15000"/>
                </a:schemeClr>
              </a:solidFill>
            </a:endParaRPr>
          </a:p>
          <a:p>
            <a:pPr marL="0" indent="0">
              <a:lnSpc>
                <a:spcPct val="100000"/>
              </a:lnSpc>
              <a:buNone/>
            </a:pPr>
            <a:r>
              <a:rPr lang="en-US" sz="1200" dirty="0">
                <a:solidFill>
                  <a:schemeClr val="tx1">
                    <a:lumMod val="85000"/>
                    <a:lumOff val="15000"/>
                  </a:schemeClr>
                </a:solidFill>
              </a:rPr>
              <a:t>www.MichiganImmigrant.org</a:t>
            </a:r>
          </a:p>
          <a:p>
            <a:pPr marL="0" indent="0">
              <a:lnSpc>
                <a:spcPct val="100000"/>
              </a:lnSpc>
              <a:buNone/>
            </a:pPr>
            <a:r>
              <a:rPr lang="en-US" sz="1200" dirty="0">
                <a:solidFill>
                  <a:schemeClr val="tx1">
                    <a:lumMod val="85000"/>
                    <a:lumOff val="15000"/>
                  </a:schemeClr>
                </a:solidFill>
              </a:rPr>
              <a:t>Facebook: www.facebook.com/MichiganImmigrant</a:t>
            </a:r>
          </a:p>
          <a:p>
            <a:pPr marL="0" indent="0">
              <a:lnSpc>
                <a:spcPct val="100000"/>
              </a:lnSpc>
              <a:buNone/>
            </a:pPr>
            <a:r>
              <a:rPr lang="en-US" sz="1200" dirty="0">
                <a:solidFill>
                  <a:schemeClr val="tx1">
                    <a:lumMod val="85000"/>
                    <a:lumOff val="15000"/>
                  </a:schemeClr>
                </a:solidFill>
              </a:rPr>
              <a:t>Twitter: @MIRCadvocates</a:t>
            </a:r>
          </a:p>
          <a:p>
            <a:pPr>
              <a:lnSpc>
                <a:spcPct val="100000"/>
              </a:lnSpc>
            </a:pPr>
            <a:endParaRPr lang="en-US" sz="1200" dirty="0">
              <a:solidFill>
                <a:schemeClr val="tx1">
                  <a:lumMod val="85000"/>
                  <a:lumOff val="15000"/>
                </a:schemeClr>
              </a:solidFill>
            </a:endParaRPr>
          </a:p>
          <a:p>
            <a:pPr>
              <a:lnSpc>
                <a:spcPct val="100000"/>
              </a:lnSpc>
            </a:pPr>
            <a:endParaRPr lang="en-US" sz="1200" dirty="0">
              <a:solidFill>
                <a:schemeClr val="tx1">
                  <a:lumMod val="85000"/>
                  <a:lumOff val="15000"/>
                </a:schemeClr>
              </a:solidFill>
            </a:endParaRPr>
          </a:p>
        </p:txBody>
      </p:sp>
      <p:sp>
        <p:nvSpPr>
          <p:cNvPr id="59" name="Rectangle 5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20" name="Picture 19">
            <a:extLst>
              <a:ext uri="{FF2B5EF4-FFF2-40B4-BE49-F238E27FC236}">
                <a16:creationId xmlns:a16="http://schemas.microsoft.com/office/drawing/2014/main" id="{94F69442-D637-405E-899B-E64F290A9C7A}"/>
              </a:ext>
            </a:extLst>
          </p:cNvPr>
          <p:cNvPicPr>
            <a:picLocks noChangeAspect="1"/>
          </p:cNvPicPr>
          <p:nvPr/>
        </p:nvPicPr>
        <p:blipFill>
          <a:blip r:embed="rId2"/>
          <a:stretch>
            <a:fillRect/>
          </a:stretch>
        </p:blipFill>
        <p:spPr>
          <a:xfrm>
            <a:off x="4049422" y="1068439"/>
            <a:ext cx="7237877" cy="4749530"/>
          </a:xfrm>
          <a:prstGeom prst="rect">
            <a:avLst/>
          </a:prstGeom>
        </p:spPr>
      </p:pic>
    </p:spTree>
    <p:extLst>
      <p:ext uri="{BB962C8B-B14F-4D97-AF65-F5344CB8AC3E}">
        <p14:creationId xmlns:p14="http://schemas.microsoft.com/office/powerpoint/2010/main" val="156612961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30"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49D5B5FD-A657-4BBA-B873-A52C241131D7}"/>
              </a:ext>
            </a:extLst>
          </p:cNvPr>
          <p:cNvSpPr>
            <a:spLocks noGrp="1"/>
          </p:cNvSpPr>
          <p:nvPr>
            <p:ph type="title"/>
          </p:nvPr>
        </p:nvSpPr>
        <p:spPr>
          <a:xfrm>
            <a:off x="983887" y="1185059"/>
            <a:ext cx="3491832" cy="4487882"/>
          </a:xfrm>
        </p:spPr>
        <p:txBody>
          <a:bodyPr>
            <a:normAutofit/>
          </a:bodyPr>
          <a:lstStyle/>
          <a:p>
            <a:pPr algn="ctr"/>
            <a:r>
              <a:rPr lang="en-US" sz="4400"/>
              <a:t>What you can do to help?</a:t>
            </a:r>
          </a:p>
        </p:txBody>
      </p:sp>
      <p:sp>
        <p:nvSpPr>
          <p:cNvPr id="31"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2D4F7DB5-843A-478C-A6D8-3B2143FC1EC3}"/>
              </a:ext>
            </a:extLst>
          </p:cNvPr>
          <p:cNvSpPr>
            <a:spLocks noGrp="1"/>
          </p:cNvSpPr>
          <p:nvPr>
            <p:ph idx="1"/>
          </p:nvPr>
        </p:nvSpPr>
        <p:spPr>
          <a:xfrm>
            <a:off x="5661993" y="276008"/>
            <a:ext cx="6244562" cy="6305984"/>
          </a:xfrm>
        </p:spPr>
        <p:txBody>
          <a:bodyPr anchor="ctr">
            <a:normAutofit/>
          </a:bodyPr>
          <a:lstStyle/>
          <a:p>
            <a:pPr lvl="1">
              <a:lnSpc>
                <a:spcPct val="90000"/>
              </a:lnSpc>
            </a:pPr>
            <a:r>
              <a:rPr lang="en-US" sz="1400" dirty="0"/>
              <a:t>Operate from a trauma-informed, culturally humble, anti-racist perspective</a:t>
            </a:r>
          </a:p>
          <a:p>
            <a:pPr marL="274320" lvl="1" indent="0">
              <a:lnSpc>
                <a:spcPct val="90000"/>
              </a:lnSpc>
              <a:buNone/>
            </a:pPr>
            <a:endParaRPr lang="en-US" sz="1400" dirty="0"/>
          </a:p>
          <a:p>
            <a:pPr lvl="1">
              <a:lnSpc>
                <a:spcPct val="90000"/>
              </a:lnSpc>
            </a:pPr>
            <a:r>
              <a:rPr lang="en-US" sz="1400" dirty="0"/>
              <a:t>Identify unmet needs (some which you can help meet, others you can advocate for broader change)</a:t>
            </a:r>
          </a:p>
          <a:p>
            <a:pPr lvl="2">
              <a:lnSpc>
                <a:spcPct val="90000"/>
              </a:lnSpc>
            </a:pPr>
            <a:r>
              <a:rPr lang="en-US" sz="1400" dirty="0"/>
              <a:t>Immigration services</a:t>
            </a:r>
          </a:p>
          <a:p>
            <a:pPr lvl="2">
              <a:lnSpc>
                <a:spcPct val="90000"/>
              </a:lnSpc>
            </a:pPr>
            <a:r>
              <a:rPr lang="en-US" sz="1400" dirty="0"/>
              <a:t>Social services</a:t>
            </a:r>
          </a:p>
          <a:p>
            <a:pPr lvl="2">
              <a:lnSpc>
                <a:spcPct val="90000"/>
              </a:lnSpc>
            </a:pPr>
            <a:r>
              <a:rPr lang="en-US" sz="1400" dirty="0"/>
              <a:t>Lack of ID, access to benefits</a:t>
            </a:r>
          </a:p>
          <a:p>
            <a:pPr marL="548640" lvl="2" indent="0">
              <a:lnSpc>
                <a:spcPct val="90000"/>
              </a:lnSpc>
              <a:buNone/>
            </a:pPr>
            <a:endParaRPr lang="en-US" sz="1400" dirty="0"/>
          </a:p>
          <a:p>
            <a:pPr lvl="1">
              <a:lnSpc>
                <a:spcPct val="90000"/>
              </a:lnSpc>
            </a:pPr>
            <a:r>
              <a:rPr lang="en-US" sz="1400" dirty="0"/>
              <a:t>Play your role in their journey well</a:t>
            </a:r>
          </a:p>
          <a:p>
            <a:pPr lvl="2">
              <a:lnSpc>
                <a:spcPct val="90000"/>
              </a:lnSpc>
            </a:pPr>
            <a:r>
              <a:rPr lang="en-US" sz="1400" dirty="0"/>
              <a:t>Can you provide a U-visa certification?</a:t>
            </a:r>
          </a:p>
          <a:p>
            <a:pPr lvl="2">
              <a:lnSpc>
                <a:spcPct val="90000"/>
              </a:lnSpc>
            </a:pPr>
            <a:r>
              <a:rPr lang="en-US" sz="1400" dirty="0"/>
              <a:t>Can you connect them to legal services to provide the legal relief based on what you’ve identified?</a:t>
            </a:r>
          </a:p>
          <a:p>
            <a:pPr lvl="2">
              <a:lnSpc>
                <a:spcPct val="90000"/>
              </a:lnSpc>
            </a:pPr>
            <a:r>
              <a:rPr lang="en-US" sz="1400" dirty="0"/>
              <a:t>Can you provide services (especially if the UC lacks public benefits to access otherwise)?</a:t>
            </a:r>
          </a:p>
          <a:p>
            <a:pPr lvl="2">
              <a:lnSpc>
                <a:spcPct val="90000"/>
              </a:lnSpc>
            </a:pPr>
            <a:r>
              <a:rPr lang="en-US" sz="1400" dirty="0"/>
              <a:t>Can you participate in advocacy to change systems that harm UCs or hinder their access to essential services?</a:t>
            </a:r>
          </a:p>
          <a:p>
            <a:pPr marL="548640" lvl="2" indent="0">
              <a:lnSpc>
                <a:spcPct val="90000"/>
              </a:lnSpc>
              <a:buNone/>
            </a:pPr>
            <a:endParaRPr lang="en-US" sz="1400" dirty="0"/>
          </a:p>
          <a:p>
            <a:pPr lvl="1">
              <a:lnSpc>
                <a:spcPct val="90000"/>
              </a:lnSpc>
            </a:pPr>
            <a:r>
              <a:rPr lang="en-US" sz="1400" dirty="0"/>
              <a:t>Acknowledge UC’s resilience and agency</a:t>
            </a:r>
          </a:p>
          <a:p>
            <a:pPr lvl="2">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11176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le 1">
            <a:extLst>
              <a:ext uri="{FF2B5EF4-FFF2-40B4-BE49-F238E27FC236}">
                <a16:creationId xmlns:a16="http://schemas.microsoft.com/office/drawing/2014/main" id="{9A805AA5-7EC5-45FD-9297-A408115D0CEA}"/>
              </a:ext>
            </a:extLst>
          </p:cNvPr>
          <p:cNvSpPr>
            <a:spLocks noGrp="1"/>
          </p:cNvSpPr>
          <p:nvPr>
            <p:ph type="title"/>
          </p:nvPr>
        </p:nvSpPr>
        <p:spPr>
          <a:xfrm>
            <a:off x="983887" y="1185059"/>
            <a:ext cx="3491832" cy="4487882"/>
          </a:xfrm>
        </p:spPr>
        <p:txBody>
          <a:bodyPr>
            <a:normAutofit/>
          </a:bodyPr>
          <a:lstStyle/>
          <a:p>
            <a:pPr algn="ctr"/>
            <a:r>
              <a:rPr lang="en-US" sz="4400">
                <a:solidFill>
                  <a:srgbClr val="FFFFFF"/>
                </a:solidFill>
              </a:rPr>
              <a:t>Case Example #1</a:t>
            </a:r>
          </a:p>
        </p:txBody>
      </p:sp>
      <p:sp>
        <p:nvSpPr>
          <p:cNvPr id="14" name="Rectangle 1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A0BE86C-ACFB-44CC-96C5-F6B24CBA3344}"/>
              </a:ext>
            </a:extLst>
          </p:cNvPr>
          <p:cNvSpPr>
            <a:spLocks noGrp="1"/>
          </p:cNvSpPr>
          <p:nvPr>
            <p:ph idx="1"/>
          </p:nvPr>
        </p:nvSpPr>
        <p:spPr>
          <a:xfrm>
            <a:off x="5780015" y="643464"/>
            <a:ext cx="5755787" cy="5566305"/>
          </a:xfrm>
        </p:spPr>
        <p:txBody>
          <a:bodyPr anchor="ctr">
            <a:normAutofit/>
          </a:bodyPr>
          <a:lstStyle/>
          <a:p>
            <a:pPr>
              <a:lnSpc>
                <a:spcPct val="100000"/>
              </a:lnSpc>
            </a:pPr>
            <a:r>
              <a:rPr lang="en-US" sz="1700" dirty="0"/>
              <a:t>Maria traveled to the United States from her home in Central America in search of opportunity. She crossed the border undetected and went to live with a family member and worked. While in the community she met someone, entered a relationship, and became pregnant. Maria is fifteen when she arrives at a medical facility for prenatal treatment. Due to being a mandated reporter, her medical provider contacted CPS. </a:t>
            </a:r>
          </a:p>
          <a:p>
            <a:pPr>
              <a:lnSpc>
                <a:spcPct val="100000"/>
              </a:lnSpc>
            </a:pPr>
            <a:endParaRPr lang="en-US" sz="1700" dirty="0">
              <a:highlight>
                <a:srgbClr val="FFFF00"/>
              </a:highlight>
            </a:endParaRPr>
          </a:p>
          <a:p>
            <a:pPr>
              <a:lnSpc>
                <a:spcPct val="100000"/>
              </a:lnSpc>
            </a:pPr>
            <a:endParaRPr lang="en-US" sz="1700" dirty="0">
              <a:highlight>
                <a:srgbClr val="FFFF00"/>
              </a:highlight>
            </a:endParaRPr>
          </a:p>
          <a:p>
            <a:pPr>
              <a:lnSpc>
                <a:spcPct val="100000"/>
              </a:lnSpc>
            </a:pPr>
            <a:r>
              <a:rPr lang="en-US" sz="1700" dirty="0"/>
              <a:t>What might be some of this UC’s unmet needs at this time?</a:t>
            </a:r>
          </a:p>
          <a:p>
            <a:pPr>
              <a:lnSpc>
                <a:spcPct val="100000"/>
              </a:lnSpc>
            </a:pPr>
            <a:r>
              <a:rPr lang="en-US" sz="1700" dirty="0"/>
              <a:t>What might some next steps be for anyone of you encountering this youth? </a:t>
            </a:r>
          </a:p>
          <a:p>
            <a:pPr>
              <a:lnSpc>
                <a:spcPct val="100000"/>
              </a:lnSpc>
            </a:pPr>
            <a:r>
              <a:rPr lang="en-US" sz="1800" dirty="0">
                <a:solidFill>
                  <a:schemeClr val="tx1">
                    <a:lumMod val="85000"/>
                    <a:lumOff val="15000"/>
                  </a:schemeClr>
                </a:solidFill>
              </a:rPr>
              <a:t>What immigration relief are they likely eligible for?</a:t>
            </a:r>
          </a:p>
          <a:p>
            <a:pPr>
              <a:lnSpc>
                <a:spcPct val="100000"/>
              </a:lnSpc>
            </a:pPr>
            <a:endParaRPr lang="en-US" sz="1700" dirty="0"/>
          </a:p>
          <a:p>
            <a:pPr marL="0" indent="0">
              <a:lnSpc>
                <a:spcPct val="100000"/>
              </a:lnSpc>
              <a:buNone/>
            </a:pPr>
            <a:endParaRPr lang="en-US" sz="1700" dirty="0"/>
          </a:p>
        </p:txBody>
      </p:sp>
    </p:spTree>
    <p:extLst>
      <p:ext uri="{BB962C8B-B14F-4D97-AF65-F5344CB8AC3E}">
        <p14:creationId xmlns:p14="http://schemas.microsoft.com/office/powerpoint/2010/main" val="143322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32BB4-4364-41EA-A01A-1395A40CDB98}"/>
              </a:ext>
            </a:extLst>
          </p:cNvPr>
          <p:cNvSpPr>
            <a:spLocks noGrp="1"/>
          </p:cNvSpPr>
          <p:nvPr>
            <p:ph type="title"/>
          </p:nvPr>
        </p:nvSpPr>
        <p:spPr>
          <a:xfrm>
            <a:off x="644884" y="1168400"/>
            <a:ext cx="3270624" cy="4521200"/>
          </a:xfrm>
        </p:spPr>
        <p:txBody>
          <a:bodyPr>
            <a:normAutofit/>
          </a:bodyPr>
          <a:lstStyle/>
          <a:p>
            <a:r>
              <a:rPr lang="en-US">
                <a:solidFill>
                  <a:schemeClr val="tx1"/>
                </a:solidFill>
              </a:rPr>
              <a:t>Case Example #2</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36B3D7-951F-4955-A4D7-F07B200D22B8}"/>
              </a:ext>
            </a:extLst>
          </p:cNvPr>
          <p:cNvSpPr>
            <a:spLocks noGrp="1"/>
          </p:cNvSpPr>
          <p:nvPr>
            <p:ph idx="1"/>
          </p:nvPr>
        </p:nvSpPr>
        <p:spPr>
          <a:xfrm>
            <a:off x="5209564" y="855678"/>
            <a:ext cx="6073630" cy="5050172"/>
          </a:xfrm>
        </p:spPr>
        <p:txBody>
          <a:bodyPr anchor="ctr">
            <a:normAutofit/>
          </a:bodyPr>
          <a:lstStyle/>
          <a:p>
            <a:pPr>
              <a:lnSpc>
                <a:spcPct val="100000"/>
              </a:lnSpc>
            </a:pPr>
            <a:r>
              <a:rPr lang="en-US" sz="1600" dirty="0">
                <a:solidFill>
                  <a:schemeClr val="tx1">
                    <a:lumMod val="85000"/>
                    <a:lumOff val="15000"/>
                  </a:schemeClr>
                </a:solidFill>
              </a:rPr>
              <a:t>Mohammed fled his country in west Africa due to persecution based on his identity. He traveled through south and central America until coming to the U.S./Mexico border. Once at the border, he was designated an unaccompanied child and placed in ORR custody. While in ORR custody, he was abused. When he disclosed this abuse to his caseworker, the caseworker filed a report with CPS and helped Mohammed file a police report.  </a:t>
            </a:r>
          </a:p>
          <a:p>
            <a:pPr>
              <a:lnSpc>
                <a:spcPct val="100000"/>
              </a:lnSpc>
            </a:pPr>
            <a:endParaRPr lang="en-US" sz="1600" dirty="0">
              <a:solidFill>
                <a:schemeClr val="tx1">
                  <a:lumMod val="85000"/>
                  <a:lumOff val="15000"/>
                </a:schemeClr>
              </a:solidFill>
            </a:endParaRPr>
          </a:p>
          <a:p>
            <a:pPr>
              <a:lnSpc>
                <a:spcPct val="100000"/>
              </a:lnSpc>
            </a:pPr>
            <a:r>
              <a:rPr lang="en-US" sz="1600" dirty="0">
                <a:solidFill>
                  <a:schemeClr val="tx1">
                    <a:lumMod val="85000"/>
                    <a:lumOff val="15000"/>
                  </a:schemeClr>
                </a:solidFill>
              </a:rPr>
              <a:t>What might be some of this UC’s unmet needs at this time?</a:t>
            </a:r>
          </a:p>
          <a:p>
            <a:pPr>
              <a:lnSpc>
                <a:spcPct val="100000"/>
              </a:lnSpc>
            </a:pPr>
            <a:r>
              <a:rPr lang="en-US" sz="1600" dirty="0">
                <a:solidFill>
                  <a:schemeClr val="tx1">
                    <a:lumMod val="85000"/>
                    <a:lumOff val="15000"/>
                  </a:schemeClr>
                </a:solidFill>
              </a:rPr>
              <a:t>What might some next steps be for anyone of you encountering this youth? </a:t>
            </a:r>
          </a:p>
          <a:p>
            <a:pPr>
              <a:lnSpc>
                <a:spcPct val="100000"/>
              </a:lnSpc>
            </a:pPr>
            <a:r>
              <a:rPr lang="en-US" sz="1600" dirty="0">
                <a:solidFill>
                  <a:schemeClr val="tx1">
                    <a:lumMod val="85000"/>
                    <a:lumOff val="15000"/>
                  </a:schemeClr>
                </a:solidFill>
              </a:rPr>
              <a:t>What immigration relief are they likely eligible for?</a:t>
            </a:r>
          </a:p>
        </p:txBody>
      </p:sp>
    </p:spTree>
    <p:extLst>
      <p:ext uri="{BB962C8B-B14F-4D97-AF65-F5344CB8AC3E}">
        <p14:creationId xmlns:p14="http://schemas.microsoft.com/office/powerpoint/2010/main" val="3356361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BDB7C6F4-B305-4810-9628-47435DF3A757}"/>
              </a:ext>
            </a:extLst>
          </p:cNvPr>
          <p:cNvSpPr>
            <a:spLocks noGrp="1"/>
          </p:cNvSpPr>
          <p:nvPr>
            <p:ph type="title"/>
          </p:nvPr>
        </p:nvSpPr>
        <p:spPr>
          <a:xfrm>
            <a:off x="983887" y="1185059"/>
            <a:ext cx="3491832" cy="4487882"/>
          </a:xfrm>
        </p:spPr>
        <p:txBody>
          <a:bodyPr>
            <a:normAutofit/>
          </a:bodyPr>
          <a:lstStyle/>
          <a:p>
            <a:pPr algn="ctr"/>
            <a:r>
              <a:rPr lang="en-US" sz="4400"/>
              <a:t>Case Example #3</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B8F43C9F-D456-4C91-B1EB-B3E4994DE540}"/>
              </a:ext>
            </a:extLst>
          </p:cNvPr>
          <p:cNvSpPr>
            <a:spLocks noGrp="1"/>
          </p:cNvSpPr>
          <p:nvPr>
            <p:ph idx="1"/>
          </p:nvPr>
        </p:nvSpPr>
        <p:spPr>
          <a:xfrm>
            <a:off x="6023295" y="562062"/>
            <a:ext cx="5645791" cy="5647707"/>
          </a:xfrm>
        </p:spPr>
        <p:txBody>
          <a:bodyPr anchor="ctr">
            <a:normAutofit/>
          </a:bodyPr>
          <a:lstStyle/>
          <a:p>
            <a:pPr>
              <a:lnSpc>
                <a:spcPct val="100000"/>
              </a:lnSpc>
            </a:pPr>
            <a:r>
              <a:rPr lang="en-US" sz="1600" dirty="0"/>
              <a:t>Gabriel came to the United States from the Caribbean by way of the U.S./Mexico border.  After a short time in ORR care, they were released to a sponsor. However, after living with their family member, they are forced to work in the family owned business, along with other trafficked individuals. Law enforcement eventually identify the place of employment as a source of trafficking and conduct a workplace raid in which Gabriel is identified as being a victim and being underage.</a:t>
            </a:r>
          </a:p>
          <a:p>
            <a:pPr>
              <a:lnSpc>
                <a:spcPct val="100000"/>
              </a:lnSpc>
            </a:pPr>
            <a:endParaRPr lang="en-US" sz="1600" dirty="0"/>
          </a:p>
          <a:p>
            <a:pPr>
              <a:lnSpc>
                <a:spcPct val="100000"/>
              </a:lnSpc>
            </a:pPr>
            <a:endParaRPr lang="en-US" sz="1600" dirty="0"/>
          </a:p>
          <a:p>
            <a:pPr>
              <a:lnSpc>
                <a:spcPct val="100000"/>
              </a:lnSpc>
            </a:pPr>
            <a:r>
              <a:rPr lang="en-US" sz="1600" dirty="0"/>
              <a:t>What might be some of this UC’s unmet needs at this time?</a:t>
            </a:r>
          </a:p>
          <a:p>
            <a:pPr>
              <a:lnSpc>
                <a:spcPct val="100000"/>
              </a:lnSpc>
            </a:pPr>
            <a:r>
              <a:rPr lang="en-US" sz="1600" dirty="0"/>
              <a:t>What might some next steps be for anyone of you encountering this youth? </a:t>
            </a:r>
          </a:p>
          <a:p>
            <a:pPr>
              <a:lnSpc>
                <a:spcPct val="100000"/>
              </a:lnSpc>
            </a:pPr>
            <a:r>
              <a:rPr lang="en-US" sz="1600" dirty="0">
                <a:solidFill>
                  <a:schemeClr val="tx1">
                    <a:lumMod val="85000"/>
                    <a:lumOff val="15000"/>
                  </a:schemeClr>
                </a:solidFill>
              </a:rPr>
              <a:t>What immigration relief are they likely eligible for?</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381115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0F499EDF-27BD-4CB6-AF54-1EE62E65C21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10"/>
            <a:ext cx="12192000" cy="6857988"/>
          </a:xfrm>
          <a:prstGeom prst="rect">
            <a:avLst/>
          </a:prstGeom>
        </p:spPr>
      </p:pic>
      <p:sp>
        <p:nvSpPr>
          <p:cNvPr id="86" name="Rectangle 85">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0692F0D2-8539-452B-8B52-780BA465E4C3}"/>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altLang="en-US" sz="4400" cap="all" spc="-100">
                <a:solidFill>
                  <a:schemeClr val="tx1"/>
                </a:solidFill>
              </a:rPr>
              <a:t>Questions?</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480C-02D3-4DA7-AFA8-7D2E8345AAC0}"/>
              </a:ext>
            </a:extLst>
          </p:cNvPr>
          <p:cNvSpPr>
            <a:spLocks noGrp="1"/>
          </p:cNvSpPr>
          <p:nvPr>
            <p:ph type="title"/>
          </p:nvPr>
        </p:nvSpPr>
        <p:spPr>
          <a:xfrm>
            <a:off x="6579451" y="444823"/>
            <a:ext cx="4957553" cy="1645920"/>
          </a:xfrm>
        </p:spPr>
        <p:txBody>
          <a:bodyPr>
            <a:normAutofit/>
          </a:bodyPr>
          <a:lstStyle/>
          <a:p>
            <a:r>
              <a:rPr lang="en-US" dirty="0"/>
              <a:t>What MIRC Does</a:t>
            </a:r>
            <a:br>
              <a:rPr lang="en-US" dirty="0"/>
            </a:br>
            <a:endParaRPr lang="en-US" dirty="0"/>
          </a:p>
        </p:txBody>
      </p:sp>
      <p:sp>
        <p:nvSpPr>
          <p:cNvPr id="14" name="Rectangle 1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9" name="Picture 8">
            <a:extLst>
              <a:ext uri="{FF2B5EF4-FFF2-40B4-BE49-F238E27FC236}">
                <a16:creationId xmlns:a16="http://schemas.microsoft.com/office/drawing/2014/main" id="{877B4A2D-A052-4EBF-9347-1158723EE7D4}"/>
              </a:ext>
            </a:extLst>
          </p:cNvPr>
          <p:cNvPicPr>
            <a:picLocks noChangeAspect="1"/>
          </p:cNvPicPr>
          <p:nvPr/>
        </p:nvPicPr>
        <p:blipFill>
          <a:blip r:embed="rId2"/>
          <a:stretch>
            <a:fillRect/>
          </a:stretch>
        </p:blipFill>
        <p:spPr>
          <a:xfrm>
            <a:off x="1205256" y="2197906"/>
            <a:ext cx="4414438" cy="2480353"/>
          </a:xfrm>
          <a:prstGeom prst="rect">
            <a:avLst/>
          </a:prstGeom>
        </p:spPr>
      </p:pic>
      <p:sp>
        <p:nvSpPr>
          <p:cNvPr id="3" name="Content Placeholder 2">
            <a:extLst>
              <a:ext uri="{FF2B5EF4-FFF2-40B4-BE49-F238E27FC236}">
                <a16:creationId xmlns:a16="http://schemas.microsoft.com/office/drawing/2014/main" id="{C44C844D-ADE0-4355-872A-0009D3D33ADC}"/>
              </a:ext>
            </a:extLst>
          </p:cNvPr>
          <p:cNvSpPr>
            <a:spLocks noGrp="1"/>
          </p:cNvSpPr>
          <p:nvPr>
            <p:ph idx="1"/>
          </p:nvPr>
        </p:nvSpPr>
        <p:spPr>
          <a:xfrm>
            <a:off x="6579451" y="1281801"/>
            <a:ext cx="4957554" cy="4394775"/>
          </a:xfrm>
        </p:spPr>
        <p:txBody>
          <a:bodyPr>
            <a:noAutofit/>
          </a:bodyPr>
          <a:lstStyle/>
          <a:p>
            <a:pPr marL="0" indent="0">
              <a:lnSpc>
                <a:spcPct val="100000"/>
              </a:lnSpc>
              <a:buNone/>
            </a:pPr>
            <a:r>
              <a:rPr lang="en-US" sz="1200" dirty="0"/>
              <a:t>Builds capacity through education and training about immigration law and the complex relationship between immigration status and immigrants' rights in areas including access to public benefits, family law and child welfare, civil rights, and worker's rights.</a:t>
            </a:r>
          </a:p>
          <a:p>
            <a:pPr marL="0" indent="0">
              <a:lnSpc>
                <a:spcPct val="100000"/>
              </a:lnSpc>
              <a:buNone/>
            </a:pPr>
            <a:r>
              <a:rPr lang="en-US" sz="1200" dirty="0"/>
              <a:t>•Answers questions and provides technical support to attorneys and advocates serving low-income immigrants.</a:t>
            </a:r>
          </a:p>
          <a:p>
            <a:pPr marL="0" indent="0">
              <a:lnSpc>
                <a:spcPct val="100000"/>
              </a:lnSpc>
              <a:buNone/>
            </a:pPr>
            <a:r>
              <a:rPr lang="en-US" sz="1200" dirty="0"/>
              <a:t>•Recruits, trains, and mentors volunteer pro bono attorneys.</a:t>
            </a:r>
          </a:p>
          <a:p>
            <a:pPr marL="0" indent="0">
              <a:lnSpc>
                <a:spcPct val="100000"/>
              </a:lnSpc>
              <a:buNone/>
            </a:pPr>
            <a:r>
              <a:rPr lang="en-US" sz="1200" dirty="0"/>
              <a:t>•Leads systemic advocacy to advance the rights of low-income immigrants and their families.</a:t>
            </a:r>
          </a:p>
          <a:p>
            <a:pPr marL="0" indent="0">
              <a:lnSpc>
                <a:spcPct val="100000"/>
              </a:lnSpc>
              <a:buNone/>
            </a:pPr>
            <a:r>
              <a:rPr lang="en-US" sz="1200" dirty="0"/>
              <a:t>•Tracks and analyzes legislative and legal developments related to immigration law and immigrants' rights.</a:t>
            </a:r>
          </a:p>
          <a:p>
            <a:pPr marL="0" indent="0">
              <a:lnSpc>
                <a:spcPct val="100000"/>
              </a:lnSpc>
              <a:buNone/>
            </a:pPr>
            <a:r>
              <a:rPr lang="en-US" sz="1200" dirty="0"/>
              <a:t>•Builds coalitions among immigrant advocacy and other social justice and civil rights organizations statewide.</a:t>
            </a:r>
          </a:p>
          <a:p>
            <a:pPr marL="0" indent="0">
              <a:lnSpc>
                <a:spcPct val="100000"/>
              </a:lnSpc>
              <a:buNone/>
            </a:pPr>
            <a:r>
              <a:rPr lang="en-US" sz="1200" dirty="0"/>
              <a:t>•Represents individual clients in priority areas including naturalization and citizenship matters and the rights of survivors of domestic violence, refugees, unaccompanied minors, and farmworker rights.</a:t>
            </a:r>
          </a:p>
          <a:p>
            <a:pPr marL="0" indent="0">
              <a:lnSpc>
                <a:spcPct val="100000"/>
              </a:lnSpc>
              <a:buNone/>
            </a:pPr>
            <a:r>
              <a:rPr lang="en-US" sz="1200" dirty="0"/>
              <a:t>•Represents clients in impact cases involving violations of civil rights by law enforcement or government entities, access to public benefits for immigrants and children of immigrants, the unauthorized practice of immigration law, and any other civil legal issue relating to immigration status.</a:t>
            </a:r>
          </a:p>
          <a:p>
            <a:pPr>
              <a:lnSpc>
                <a:spcPct val="100000"/>
              </a:lnSpc>
            </a:pPr>
            <a:endParaRPr lang="en-US" sz="1200" dirty="0"/>
          </a:p>
          <a:p>
            <a:pPr>
              <a:lnSpc>
                <a:spcPct val="100000"/>
              </a:lnSpc>
            </a:pPr>
            <a:endParaRPr lang="en-US" sz="1200" dirty="0"/>
          </a:p>
        </p:txBody>
      </p:sp>
    </p:spTree>
    <p:extLst>
      <p:ext uri="{BB962C8B-B14F-4D97-AF65-F5344CB8AC3E}">
        <p14:creationId xmlns:p14="http://schemas.microsoft.com/office/powerpoint/2010/main" val="318228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31A363-7B66-4682-83B5-E4B791986B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785" r="4" b="4"/>
          <a:stretch/>
        </p:blipFill>
        <p:spPr>
          <a:xfrm>
            <a:off x="20" y="10"/>
            <a:ext cx="6392647" cy="6857990"/>
          </a:xfrm>
          <a:prstGeom prst="rect">
            <a:avLst/>
          </a:prstGeom>
        </p:spPr>
      </p:pic>
      <p:sp>
        <p:nvSpPr>
          <p:cNvPr id="37" name="Rectangle 3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07E95-6BD2-4081-9546-A11C3639B8AB}"/>
              </a:ext>
            </a:extLst>
          </p:cNvPr>
          <p:cNvSpPr>
            <a:spLocks noGrp="1"/>
          </p:cNvSpPr>
          <p:nvPr>
            <p:ph type="title"/>
          </p:nvPr>
        </p:nvSpPr>
        <p:spPr>
          <a:xfrm>
            <a:off x="7064082" y="642594"/>
            <a:ext cx="4472921" cy="1371600"/>
          </a:xfrm>
        </p:spPr>
        <p:txBody>
          <a:bodyPr>
            <a:normAutofit/>
          </a:bodyPr>
          <a:lstStyle/>
          <a:p>
            <a:r>
              <a:rPr lang="en-US" dirty="0"/>
              <a:t>Roadmap</a:t>
            </a:r>
          </a:p>
        </p:txBody>
      </p:sp>
      <p:sp>
        <p:nvSpPr>
          <p:cNvPr id="3" name="Content Placeholder 2">
            <a:extLst>
              <a:ext uri="{FF2B5EF4-FFF2-40B4-BE49-F238E27FC236}">
                <a16:creationId xmlns:a16="http://schemas.microsoft.com/office/drawing/2014/main" id="{6BD9515C-7E9B-46B0-87F3-EB58688AB8E0}"/>
              </a:ext>
            </a:extLst>
          </p:cNvPr>
          <p:cNvSpPr>
            <a:spLocks noGrp="1"/>
          </p:cNvSpPr>
          <p:nvPr>
            <p:ph idx="1"/>
          </p:nvPr>
        </p:nvSpPr>
        <p:spPr>
          <a:xfrm>
            <a:off x="7064082" y="2103120"/>
            <a:ext cx="4472922" cy="3931920"/>
          </a:xfrm>
        </p:spPr>
        <p:txBody>
          <a:bodyPr>
            <a:normAutofit/>
          </a:bodyPr>
          <a:lstStyle/>
          <a:p>
            <a:r>
              <a:rPr lang="en-US" dirty="0"/>
              <a:t>Who is a UC?</a:t>
            </a:r>
          </a:p>
          <a:p>
            <a:pPr lvl="1"/>
            <a:r>
              <a:rPr lang="en-US" dirty="0"/>
              <a:t>Legal definition</a:t>
            </a:r>
          </a:p>
          <a:p>
            <a:pPr lvl="1"/>
            <a:r>
              <a:rPr lang="en-US" dirty="0"/>
              <a:t>Where do they come from and why?</a:t>
            </a:r>
          </a:p>
          <a:p>
            <a:r>
              <a:rPr lang="en-US" dirty="0"/>
              <a:t>What do UCs experience in the U.S.?</a:t>
            </a:r>
          </a:p>
          <a:p>
            <a:pPr lvl="1"/>
            <a:r>
              <a:rPr lang="en-US" dirty="0"/>
              <a:t>Custodial systems</a:t>
            </a:r>
          </a:p>
          <a:p>
            <a:pPr lvl="1"/>
            <a:r>
              <a:rPr lang="en-US" dirty="0"/>
              <a:t>Legal framework</a:t>
            </a:r>
          </a:p>
          <a:p>
            <a:r>
              <a:rPr lang="en-US" dirty="0"/>
              <a:t>Working with UCs</a:t>
            </a:r>
          </a:p>
          <a:p>
            <a:pPr lvl="1"/>
            <a:r>
              <a:rPr lang="en-US" dirty="0"/>
              <a:t>How might you encounter them?</a:t>
            </a:r>
          </a:p>
          <a:p>
            <a:pPr lvl="1"/>
            <a:r>
              <a:rPr lang="en-US" dirty="0"/>
              <a:t>What you can do to help?</a:t>
            </a:r>
          </a:p>
          <a:p>
            <a:pPr lvl="1"/>
            <a:r>
              <a:rPr lang="en-US" dirty="0"/>
              <a:t>Case examples</a:t>
            </a:r>
          </a:p>
          <a:p>
            <a:r>
              <a:rPr lang="en-US" dirty="0"/>
              <a:t>Questions and Answer</a:t>
            </a:r>
          </a:p>
          <a:p>
            <a:endParaRPr lang="en-US" dirty="0"/>
          </a:p>
        </p:txBody>
      </p:sp>
    </p:spTree>
    <p:extLst>
      <p:ext uri="{BB962C8B-B14F-4D97-AF65-F5344CB8AC3E}">
        <p14:creationId xmlns:p14="http://schemas.microsoft.com/office/powerpoint/2010/main" val="97037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3AC53DC-A4FA-4E82-88EB-3D48B7FD3BC8}"/>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dirty="0"/>
              <a:t>Who is an UNACOMPANIED CHILD or UC?</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134">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136">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94" name="Straight Connector 138">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12290" name="Title 2">
            <a:extLst>
              <a:ext uri="{FF2B5EF4-FFF2-40B4-BE49-F238E27FC236}">
                <a16:creationId xmlns:a16="http://schemas.microsoft.com/office/drawing/2014/main" id="{EE9038F1-6E3D-430F-B52B-9C634964C4B0}"/>
              </a:ext>
            </a:extLst>
          </p:cNvPr>
          <p:cNvSpPr>
            <a:spLocks noGrp="1"/>
          </p:cNvSpPr>
          <p:nvPr>
            <p:ph type="title"/>
          </p:nvPr>
        </p:nvSpPr>
        <p:spPr>
          <a:xfrm>
            <a:off x="866440" y="1000370"/>
            <a:ext cx="3462079" cy="4857262"/>
          </a:xfrm>
        </p:spPr>
        <p:txBody>
          <a:bodyPr>
            <a:normAutofit/>
          </a:bodyPr>
          <a:lstStyle/>
          <a:p>
            <a:pPr algn="r" eaLnBrk="1" hangingPunct="1"/>
            <a:r>
              <a:rPr lang="en-US" altLang="en-US" sz="4400">
                <a:solidFill>
                  <a:srgbClr val="FFFFFF"/>
                </a:solidFill>
                <a:ea typeface="ＭＳ Ｐゴシック" panose="020B0600070205080204" pitchFamily="34" charset="-128"/>
              </a:rPr>
              <a:t>Legal Definition</a:t>
            </a:r>
          </a:p>
        </p:txBody>
      </p:sp>
      <p:sp>
        <p:nvSpPr>
          <p:cNvPr id="2" name="Content Placeholder 1">
            <a:extLst>
              <a:ext uri="{FF2B5EF4-FFF2-40B4-BE49-F238E27FC236}">
                <a16:creationId xmlns:a16="http://schemas.microsoft.com/office/drawing/2014/main" id="{F91FAEBC-77E7-471E-8DC4-1CC2BC993624}"/>
              </a:ext>
            </a:extLst>
          </p:cNvPr>
          <p:cNvSpPr>
            <a:spLocks noGrp="1"/>
          </p:cNvSpPr>
          <p:nvPr>
            <p:ph idx="1"/>
          </p:nvPr>
        </p:nvSpPr>
        <p:spPr>
          <a:xfrm>
            <a:off x="4963691" y="1000370"/>
            <a:ext cx="6212310" cy="4857262"/>
          </a:xfrm>
        </p:spPr>
        <p:txBody>
          <a:bodyPr anchor="ctr">
            <a:normAutofit/>
          </a:bodyPr>
          <a:lstStyle/>
          <a:p>
            <a:pPr eaLnBrk="1" hangingPunct="1"/>
            <a:r>
              <a:rPr lang="en-US" altLang="en-US" sz="2000">
                <a:solidFill>
                  <a:srgbClr val="FFFFFF"/>
                </a:solidFill>
                <a:ea typeface="ＭＳ Ｐゴシック" panose="020B0600070205080204" pitchFamily="34" charset="-128"/>
              </a:rPr>
              <a:t>“Unaccompanied Alien Child” 6 USC 279(g)(2)</a:t>
            </a:r>
          </a:p>
          <a:p>
            <a:pPr lvl="1" eaLnBrk="1" hangingPunct="1"/>
            <a:r>
              <a:rPr lang="en-US" altLang="en-US" sz="2000">
                <a:solidFill>
                  <a:srgbClr val="FFFFFF"/>
                </a:solidFill>
                <a:ea typeface="ＭＳ Ｐゴシック" panose="020B0600070205080204" pitchFamily="34" charset="-128"/>
              </a:rPr>
              <a:t>No lawful immigration status</a:t>
            </a:r>
          </a:p>
          <a:p>
            <a:pPr lvl="1" eaLnBrk="1" hangingPunct="1"/>
            <a:r>
              <a:rPr lang="en-US" altLang="en-US" sz="2000">
                <a:solidFill>
                  <a:srgbClr val="FFFFFF"/>
                </a:solidFill>
                <a:ea typeface="ＭＳ Ｐゴシック" panose="020B0600070205080204" pitchFamily="34" charset="-128"/>
              </a:rPr>
              <a:t>Under 18 years old</a:t>
            </a:r>
          </a:p>
          <a:p>
            <a:pPr lvl="1" eaLnBrk="1" hangingPunct="1"/>
            <a:r>
              <a:rPr lang="en-US" altLang="en-US" sz="2000">
                <a:solidFill>
                  <a:srgbClr val="FFFFFF"/>
                </a:solidFill>
                <a:ea typeface="ＭＳ Ｐゴシック" panose="020B0600070205080204" pitchFamily="34" charset="-128"/>
              </a:rPr>
              <a:t>No parent or guardian in the U.S., </a:t>
            </a:r>
            <a:r>
              <a:rPr lang="en-US" altLang="en-US" sz="2000" u="sng">
                <a:solidFill>
                  <a:srgbClr val="FFFFFF"/>
                </a:solidFill>
                <a:ea typeface="ＭＳ Ｐゴシック" panose="020B0600070205080204" pitchFamily="34" charset="-128"/>
              </a:rPr>
              <a:t>or</a:t>
            </a:r>
            <a:r>
              <a:rPr lang="en-US" altLang="en-US" sz="2000">
                <a:solidFill>
                  <a:srgbClr val="FFFFFF"/>
                </a:solidFill>
                <a:ea typeface="ＭＳ Ｐゴシック" panose="020B0600070205080204" pitchFamily="34" charset="-128"/>
              </a:rPr>
              <a:t> no parent/guardian who is “available to provide care and physical custody”</a:t>
            </a:r>
          </a:p>
          <a:p>
            <a:pPr eaLnBrk="1" hangingPunct="1"/>
            <a:endParaRPr lang="en-US" altLang="en-US" sz="2000">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85250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 name="Rectangle 22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3" name="Rectangle 22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5" name="Rectangle 22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27" name="Rectangle 22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29" name="Group 22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30" name="Straight Connector 22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4" name="Rectangle 233">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ontent Placeholder 41">
            <a:extLst>
              <a:ext uri="{FF2B5EF4-FFF2-40B4-BE49-F238E27FC236}">
                <a16:creationId xmlns:a16="http://schemas.microsoft.com/office/drawing/2014/main" id="{D7C40ABC-E8AC-4C6C-8540-10415525E13C}"/>
              </a:ext>
            </a:extLst>
          </p:cNvPr>
          <p:cNvPicPr>
            <a:picLocks noGrp="1" noChangeAspect="1"/>
          </p:cNvPicPr>
          <p:nvPr>
            <p:ph idx="1"/>
          </p:nvPr>
        </p:nvPicPr>
        <p:blipFill>
          <a:blip r:embed="rId2"/>
          <a:stretch>
            <a:fillRect/>
          </a:stretch>
        </p:blipFill>
        <p:spPr>
          <a:xfrm>
            <a:off x="627811" y="1232944"/>
            <a:ext cx="6909386" cy="4612015"/>
          </a:xfrm>
          <a:prstGeom prst="rect">
            <a:avLst/>
          </a:prstGeom>
        </p:spPr>
      </p:pic>
      <p:sp>
        <p:nvSpPr>
          <p:cNvPr id="240" name="Rectangle 239">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80322-520C-4BC9-83E8-53F06ABFB67E}"/>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a:t>A Piece of the Puzzle</a:t>
            </a:r>
          </a:p>
        </p:txBody>
      </p:sp>
      <p:sp>
        <p:nvSpPr>
          <p:cNvPr id="242" name="Rectangle 241">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4" name="Straight Connector 243">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9416DD-2D09-4909-A09B-5192D04DE29E}"/>
              </a:ext>
            </a:extLst>
          </p:cNvPr>
          <p:cNvSpPr/>
          <p:nvPr/>
        </p:nvSpPr>
        <p:spPr>
          <a:xfrm rot="20380057">
            <a:off x="3998496" y="4074164"/>
            <a:ext cx="984446" cy="254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a:t>
            </a:r>
          </a:p>
        </p:txBody>
      </p:sp>
    </p:spTree>
    <p:extLst>
      <p:ext uri="{BB962C8B-B14F-4D97-AF65-F5344CB8AC3E}">
        <p14:creationId xmlns:p14="http://schemas.microsoft.com/office/powerpoint/2010/main" val="3387807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2d3e6c9-4547-4fb7-bafd-aaf5ae56cc46" xsi:nil="true"/>
    <TaxCatchAll xmlns="7c3c0d83-9a16-4355-a6f7-3b734eedc1e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59B72CD7878B43B572B599F1D9A3AB" ma:contentTypeVersion="16" ma:contentTypeDescription="Create a new document." ma:contentTypeScope="" ma:versionID="c55ef3b05a3ea4aa2e58980c044b9b81">
  <xsd:schema xmlns:xsd="http://www.w3.org/2001/XMLSchema" xmlns:xs="http://www.w3.org/2001/XMLSchema" xmlns:p="http://schemas.microsoft.com/office/2006/metadata/properties" xmlns:ns2="f2d3e6c9-4547-4fb7-bafd-aaf5ae56cc46" xmlns:ns3="7c3c0d83-9a16-4355-a6f7-3b734eedc1ee" targetNamespace="http://schemas.microsoft.com/office/2006/metadata/properties" ma:root="true" ma:fieldsID="51ee48045ff694ab55d76957db60c5d2" ns2:_="" ns3:_="">
    <xsd:import namespace="f2d3e6c9-4547-4fb7-bafd-aaf5ae56cc46"/>
    <xsd:import namespace="7c3c0d83-9a16-4355-a6f7-3b734eedc1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3e6c9-4547-4fb7-bafd-aaf5ae56c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3c0d83-9a16-4355-a6f7-3b734eedc1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93f0aa-d292-4429-9292-5ceb8ceb5d5e}" ma:internalName="TaxCatchAll" ma:showField="CatchAllData" ma:web="7c3c0d83-9a16-4355-a6f7-3b734eedc1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28C0C-F774-4270-99CB-314B07EBFBE7}">
  <ds:schemaRefs>
    <ds:schemaRef ds:uri="http://purl.org/dc/terms/"/>
    <ds:schemaRef ds:uri="http://purl.org/dc/dcmitype/"/>
    <ds:schemaRef ds:uri="http://schemas.microsoft.com/office/infopath/2007/PartnerControls"/>
    <ds:schemaRef ds:uri="f2d3e6c9-4547-4fb7-bafd-aaf5ae56cc46"/>
    <ds:schemaRef ds:uri="http://purl.org/dc/elements/1.1/"/>
    <ds:schemaRef ds:uri="http://schemas.microsoft.com/office/2006/documentManagement/types"/>
    <ds:schemaRef ds:uri="http://schemas.openxmlformats.org/package/2006/metadata/core-properties"/>
    <ds:schemaRef ds:uri="7c3c0d83-9a16-4355-a6f7-3b734eedc1e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3.xml><?xml version="1.0" encoding="utf-8"?>
<ds:datastoreItem xmlns:ds="http://schemas.openxmlformats.org/officeDocument/2006/customXml" ds:itemID="{F49CDF6C-8086-41FB-9A48-BA0791879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3e6c9-4547-4fb7-bafd-aaf5ae56cc46"/>
    <ds:schemaRef ds:uri="7c3c0d83-9a16-4355-a6f7-3b734eedc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2309</Words>
  <Application>Microsoft Macintosh PowerPoint</Application>
  <PresentationFormat>Widescreen</PresentationFormat>
  <Paragraphs>281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Garamond</vt:lpstr>
      <vt:lpstr>Wingdings 3</vt:lpstr>
      <vt:lpstr>SavonVTI</vt:lpstr>
      <vt:lpstr>Understanding and Working with Unaccompanied Children in Michigan</vt:lpstr>
      <vt:lpstr>Introductions</vt:lpstr>
      <vt:lpstr>PowerPoint Presentation</vt:lpstr>
      <vt:lpstr>PowerPoint Presentation</vt:lpstr>
      <vt:lpstr>What MIRC Does </vt:lpstr>
      <vt:lpstr>Roadmap</vt:lpstr>
      <vt:lpstr>Who is an UNACOMPANIED CHILD or UC?</vt:lpstr>
      <vt:lpstr>Legal Definition</vt:lpstr>
      <vt:lpstr>A Piece of the Puzzle</vt:lpstr>
      <vt:lpstr>PowerPoint Presentation</vt:lpstr>
      <vt:lpstr>Where do UCs come from?</vt:lpstr>
      <vt:lpstr>Why do they come?</vt:lpstr>
      <vt:lpstr>The Journey to the U.S.</vt:lpstr>
      <vt:lpstr>What do UCs experience in the U.S.? </vt:lpstr>
      <vt:lpstr>Border Facility Detention (CBP/ICE)</vt:lpstr>
      <vt:lpstr>Office of Refugee Resettlement Custody</vt:lpstr>
      <vt:lpstr>Release to Sponsors</vt:lpstr>
      <vt:lpstr>Custodial Systems</vt:lpstr>
      <vt:lpstr>MIRC’S Role</vt:lpstr>
      <vt:lpstr>Legal Process</vt:lpstr>
      <vt:lpstr>UC Legal Process</vt:lpstr>
      <vt:lpstr>A Note on The System </vt:lpstr>
      <vt:lpstr>Immigration Court</vt:lpstr>
      <vt:lpstr>Common Defenses to Removal for UCs</vt:lpstr>
      <vt:lpstr>Special Immigrant Juvenile Status</vt:lpstr>
      <vt:lpstr>SIJS and State Court Proceedings </vt:lpstr>
      <vt:lpstr>SIJS Application </vt:lpstr>
      <vt:lpstr>After SIJS Approval</vt:lpstr>
      <vt:lpstr>Asylum</vt:lpstr>
      <vt:lpstr>Special Protections for UCs in Asylum Proceedings</vt:lpstr>
      <vt:lpstr>T Visas and Trafficking Letters</vt:lpstr>
      <vt:lpstr>U Visa</vt:lpstr>
      <vt:lpstr>Green Card</vt:lpstr>
      <vt:lpstr>Green Card</vt:lpstr>
      <vt:lpstr>Citizenship </vt:lpstr>
      <vt:lpstr>Employment Authorization</vt:lpstr>
      <vt:lpstr>Employment Authorization</vt:lpstr>
      <vt:lpstr>Working with Unaccompanied Children </vt:lpstr>
      <vt:lpstr>How might you encounter them?  </vt:lpstr>
      <vt:lpstr>What you can do to help?</vt:lpstr>
      <vt:lpstr>Case Example #1</vt:lpstr>
      <vt:lpstr>Case Example #2</vt:lpstr>
      <vt:lpstr>Case Example #3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2020-09-10T12:08:02Z</dcterms:created>
  <dcterms:modified xsi:type="dcterms:W3CDTF">2021-09-03T14:41:51Z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0x010100E659B72CD7878B43B572B599F1D9A3AB</vt:lpwstr>
  </property>
</Properties>
</file>